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5" r:id="rId6"/>
    <p:sldId id="260" r:id="rId7"/>
    <p:sldId id="298" r:id="rId8"/>
    <p:sldId id="287" r:id="rId9"/>
    <p:sldId id="288" r:id="rId10"/>
    <p:sldId id="268" r:id="rId11"/>
    <p:sldId id="267" r:id="rId12"/>
    <p:sldId id="280" r:id="rId13"/>
    <p:sldId id="289" r:id="rId14"/>
    <p:sldId id="290" r:id="rId15"/>
    <p:sldId id="271" r:id="rId16"/>
    <p:sldId id="272" r:id="rId17"/>
    <p:sldId id="273" r:id="rId18"/>
    <p:sldId id="274" r:id="rId19"/>
    <p:sldId id="292" r:id="rId20"/>
    <p:sldId id="293" r:id="rId21"/>
    <p:sldId id="294" r:id="rId22"/>
    <p:sldId id="296" r:id="rId23"/>
    <p:sldId id="297" r:id="rId24"/>
    <p:sldId id="278" r:id="rId25"/>
    <p:sldId id="281" r:id="rId26"/>
    <p:sldId id="282" r:id="rId27"/>
    <p:sldId id="283" r:id="rId28"/>
    <p:sldId id="291" r:id="rId29"/>
    <p:sldId id="295" r:id="rId30"/>
    <p:sldId id="264" r:id="rId31"/>
    <p:sldId id="275" r:id="rId32"/>
    <p:sldId id="276" r:id="rId33"/>
    <p:sldId id="277" r:id="rId34"/>
    <p:sldId id="26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6"/>
    <p:restoredTop sz="57040"/>
  </p:normalViewPr>
  <p:slideViewPr>
    <p:cSldViewPr snapToGrid="0">
      <p:cViewPr varScale="1">
        <p:scale>
          <a:sx n="110" d="100"/>
          <a:sy n="110" d="100"/>
        </p:scale>
        <p:origin x="3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65DD-A893-0040-8ECD-220F2920839F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DA18A-0F0A-CD44-8D0E-B273ED89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19-1666-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ournals.aps.org/prx/abstract/10.1103/PhysRevX.6.031007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7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772A-E6D7-C125-0B77-FE448671C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672C8-8E0A-D4D1-0089-84C25B602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A2A33-B149-82D5-06E6-1F7FD07D0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… then you get back expansion</a:t>
            </a:r>
          </a:p>
          <a:p>
            <a:endParaRPr lang="en-US" dirty="0"/>
          </a:p>
          <a:p>
            <a:r>
              <a:rPr lang="en-US" dirty="0"/>
              <a:t>Sparsest cut is really the problem one should always keep in the back of their mind when thinking about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828C6-451B-51E4-7E94-61B20B30E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4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D3C48-D9CB-D2E4-245C-C8417A73F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EA548-C4CB-F727-CB65-F5618229D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44FB81-9CD3-C4A6-532A-836E5D728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… then you get back expansion</a:t>
            </a:r>
          </a:p>
          <a:p>
            <a:endParaRPr lang="en-US" dirty="0"/>
          </a:p>
          <a:p>
            <a:r>
              <a:rPr lang="en-US" dirty="0"/>
              <a:t>Sparsest cut is really the problem one should always keep in the back of their mind when thinking about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9D8E4-36FA-E56F-6F92-126FFB84E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655EA-395C-5CB8-2916-C0F99E29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BAB34D-0C6A-7D6C-98BA-294D787B3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3AA51-B09E-7FA5-D03E-4C0CA920A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Sparsest cut is really the problem one should always keep in the back of their mind when thinking about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22C0A-7E2E-8B6F-CD81-E1044C8E2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as in undirected and directed graphs </a:t>
            </a:r>
          </a:p>
          <a:p>
            <a:endParaRPr lang="en-US" dirty="0"/>
          </a:p>
          <a:p>
            <a:r>
              <a:rPr lang="en-US" dirty="0"/>
              <a:t>For hypergraphs, you have to think about submodular function minimization</a:t>
            </a:r>
          </a:p>
          <a:p>
            <a:endParaRPr lang="en-US" dirty="0"/>
          </a:p>
          <a:p>
            <a:r>
              <a:rPr lang="en-US" dirty="0"/>
              <a:t>Running time is something on the order of</a:t>
            </a:r>
          </a:p>
          <a:p>
            <a:endParaRPr lang="en-US" dirty="0"/>
          </a:p>
          <a:p>
            <a:r>
              <a:rPr lang="en-US" dirty="0"/>
              <a:t>(poly(r) * </a:t>
            </a:r>
            <a:r>
              <a:rPr lang="en-US" dirty="0" err="1"/>
              <a:t>eval_oracle</a:t>
            </a:r>
            <a:r>
              <a:rPr lang="en-US" dirty="0"/>
              <a:t> + </a:t>
            </a:r>
            <a:r>
              <a:rPr lang="en-US" dirty="0" err="1"/>
              <a:t>T_maxflow</a:t>
            </a:r>
            <a:r>
              <a:rPr lang="en-US" dirty="0"/>
              <a:t>(n, n + poly(r))) * log 1/eps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 is rank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T_maxflow</a:t>
            </a:r>
            <a:r>
              <a:rPr lang="en-US" dirty="0"/>
              <a:t>(n, m) is time to evaluate maxflow on a graph with n vertices and m edges.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you get an additive eps approximation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7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From an optimization perspective, the L1 problem is super unruly</a:t>
            </a:r>
          </a:p>
          <a:p>
            <a:pPr marL="171450" indent="-171450">
              <a:buFontTx/>
              <a:buChar char="-"/>
            </a:pPr>
            <a:r>
              <a:rPr lang="en-US" dirty="0"/>
              <a:t>So if you do a bit of Bayesian statistics / variational inference, when you have a non-convex loss, a common strategy is to upper bound it with a convex surrogate loss and try to minimize that</a:t>
            </a:r>
          </a:p>
          <a:p>
            <a:pPr marL="171450" indent="-171450">
              <a:buFontTx/>
              <a:buChar char="-"/>
            </a:pPr>
            <a:r>
              <a:rPr lang="en-US" dirty="0"/>
              <a:t>It’s important we wrote the denominator variationally, because this gives us a upper bound to pick: take the dual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3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AEFE3-4F1D-C930-2E7C-1EA4EFAA2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541AF-2621-362E-D2DF-E7055CB84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256AE-F788-B169-B1C8-887D676C1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for every s, you have a local upper bound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what is that problem? It’s an LP / cut improvement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Take the dual, you get maxflow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you know something about maxflow: demand graphs associated with single-commodity flows certify lower bounds on the expansion of the graph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have a local </a:t>
            </a:r>
            <a:r>
              <a:rPr lang="en-US" i="1" dirty="0"/>
              <a:t>certificate </a:t>
            </a:r>
            <a:r>
              <a:rPr lang="en-US" i="0" dirty="0"/>
              <a:t>to the expansion (local in the sense that the quality of the certificate varies with s)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If you want to approximate expansion, it is enough to certify a good </a:t>
            </a:r>
            <a:r>
              <a:rPr lang="en-US" i="1" dirty="0"/>
              <a:t>global lower bound</a:t>
            </a:r>
            <a:endParaRPr lang="en-US" i="0" dirty="0"/>
          </a:p>
          <a:p>
            <a:pPr marL="171450" indent="-171450">
              <a:buFontTx/>
              <a:buChar char="-"/>
            </a:pPr>
            <a:r>
              <a:rPr lang="en-US" dirty="0"/>
              <a:t>Locality depends only on this parameter s… so cover all s by picking as short of a sequence of such s’s as possible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That’s the cut matching game.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C78E9-C190-68AE-7636-3BCC1D1A8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7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05BC4-A64A-4510-4C42-C2497BA5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355AA-4828-2234-87B9-652CFC5E7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02E91-AC0D-3BE3-CEF1-E77E390F3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for every s, you have a local upper bound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what is that problem? It’s an LP / cut improvement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Take the dual, you get maxflow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you know something about maxflow: demand graphs associated with single-commodity flows certify lower bounds on the expansion of the graph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have a local </a:t>
            </a:r>
            <a:r>
              <a:rPr lang="en-US" i="1" dirty="0"/>
              <a:t>lower bound</a:t>
            </a:r>
            <a:r>
              <a:rPr lang="en-US" i="0" dirty="0"/>
              <a:t> to the expansion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If you want to approximate expansion, it is enough to certify a good </a:t>
            </a:r>
            <a:r>
              <a:rPr lang="en-US" i="1" dirty="0"/>
              <a:t>global lower bound</a:t>
            </a:r>
            <a:endParaRPr lang="en-US" i="0" dirty="0"/>
          </a:p>
          <a:p>
            <a:pPr marL="171450" indent="-171450">
              <a:buFontTx/>
              <a:buChar char="-"/>
            </a:pPr>
            <a:r>
              <a:rPr lang="en-US" dirty="0"/>
              <a:t>Locality depends only on this parameter s… so cover all s by picking as short of a sequence of such s’s as possible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That’s the cut matching game.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67C83-1E67-BF98-AAF5-EA512A8C7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D38F1-A05A-1B98-CCDD-B3134C5D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03904-C031-1845-C25B-BE961D88F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54885-3F8E-B3E0-D96A-F40DCBDB9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for every s, you have a local upper bound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what is that problem? It’s an LP / cut improvement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Take the dual, you get maxflow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you know something about maxflow: demand graphs associated with single-commodity flows certify lower bounds on the expansion of the graph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have a local </a:t>
            </a:r>
            <a:r>
              <a:rPr lang="en-US" i="1" dirty="0"/>
              <a:t>lower bound</a:t>
            </a:r>
            <a:r>
              <a:rPr lang="en-US" i="0" dirty="0"/>
              <a:t> to the expansion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If you want to approximate expansion, it is enough to certify a good </a:t>
            </a:r>
            <a:r>
              <a:rPr lang="en-US" i="1" dirty="0"/>
              <a:t>global lower bound</a:t>
            </a:r>
            <a:endParaRPr lang="en-US" i="0" dirty="0"/>
          </a:p>
          <a:p>
            <a:pPr marL="171450" indent="-171450">
              <a:buFontTx/>
              <a:buChar char="-"/>
            </a:pPr>
            <a:r>
              <a:rPr lang="en-US" dirty="0"/>
              <a:t>Locality depends only on this parameter s… so cover all s by picking as short of a sequence of such s’s as possible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That’s the cut matching game.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Pause for questions at the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FC09A-6A60-B960-7AC9-C4241867C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83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2C292-7B0E-A030-C1CE-246ADB1E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29B74E-E733-DBE9-8976-51CA01F3B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06BF5-D152-26B4-D49D-3E27909CA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Now for every s, you have a local upper bound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what is that problem? It’s an LP / cut improvement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Take the dual, you get maxflow </a:t>
            </a:r>
          </a:p>
          <a:p>
            <a:pPr marL="171450" indent="-171450">
              <a:buFontTx/>
              <a:buChar char="-"/>
            </a:pPr>
            <a:r>
              <a:rPr lang="en-US" dirty="0"/>
              <a:t>If you know something about maxflow: demand graphs associated with single-commodity flows certify lower bounds on the expansion of the graph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have a local </a:t>
            </a:r>
            <a:r>
              <a:rPr lang="en-US" i="1" dirty="0"/>
              <a:t>lower bound</a:t>
            </a:r>
            <a:r>
              <a:rPr lang="en-US" i="0" dirty="0"/>
              <a:t> to the expansion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If you want to approximate expansion, it is enough to certify a good </a:t>
            </a:r>
            <a:r>
              <a:rPr lang="en-US" i="1" dirty="0"/>
              <a:t>global lower bound</a:t>
            </a:r>
            <a:endParaRPr lang="en-US" i="0" dirty="0"/>
          </a:p>
          <a:p>
            <a:pPr marL="171450" indent="-171450">
              <a:buFontTx/>
              <a:buChar char="-"/>
            </a:pPr>
            <a:r>
              <a:rPr lang="en-US" dirty="0"/>
              <a:t>Locality depends only on this parameter s… so cover all s by picking as short of a sequence of such s’s as possible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That’s the cut matching game.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Pause for questions at the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C3540-ED5C-2B56-BBA8-98516D32A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Well… mostly, I’ll also talk about one of my favorite problems: sparsest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82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111FA-208F-C6D4-5FED-CA88A407B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0CFFB-6546-C9BC-1E76-007AF6FA3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8B3D9-1A99-8FCD-B8AC-16494EFB9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8DE93-32F6-286B-9F9F-4B2F41BB9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point REALLY to find fast algorithms?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0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6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2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Generalization of graphs:</a:t>
            </a:r>
          </a:p>
          <a:p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Whereas graphs are capture association between two objects, hypergraphs capture higher arity association (between many objects)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E6015-565B-4684-F374-0FD6E64C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5EE14-CF5F-9CAC-0653-1AD993C91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78037-0C47-F9CB-26C2-314EBA874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Quantum supremacy using a programmable superconducting processor</a:t>
            </a: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John Martinis</a:t>
            </a:r>
          </a:p>
          <a:p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Scalable quantum simulation of molecular energies</a:t>
            </a: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John Martinis -&gt; Peter Love</a:t>
            </a:r>
          </a:p>
          <a:p>
            <a:r>
              <a:rPr lang="en-US" b="1" i="0" dirty="0">
                <a:solidFill>
                  <a:srgbClr val="666666"/>
                </a:solidFill>
                <a:effectLst/>
                <a:latin typeface="Open Sans" panose="020F0502020204030204" pitchFamily="34" charset="0"/>
              </a:rPr>
              <a:t>Limitations of Local Quantum Algorithms on Random MAX-k-XOR and Beyond.</a:t>
            </a: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Peter Love -&gt; Jonathan (ICALP</a:t>
            </a:r>
          </a:p>
          <a:p>
            <a:r>
              <a:rPr lang="en-US" b="1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Polynomial-Time Tensor Decompositions with Sum-of-Squares.</a:t>
            </a:r>
            <a: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Jonathan (in Theoretical Computer Science)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2496D-E689-7C7F-445D-C0022FAA8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functions: outputs the value of “cutting” a hyperedge where the cut is specified by the intersection of S and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5880-18B2-3540-0700-2141B43E8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29E9F-E9C6-AB0C-F39C-01F63E4266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1421C3-60C6-80F1-D23B-97201D62F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equip each hyperedge with a “cut function"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FABF9-7F4F-7771-514D-E1ADC88A2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59E18-085E-B946-DB67-33A74FE4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20876-D72F-B1AA-2467-8C3676F70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3FCC6-7042-9EDF-79BE-AEEE94EC6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08EFC-331D-8C27-A68C-B6F25C3FB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something about asymmetric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DA18A-0F0A-CD44-8D0E-B273ED893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BB6B4-B810-5EB0-01C6-90BB1A19A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804E6-11DC-B3DF-A164-3602BA01D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2A09D-15BA-3A0D-B0F2-F8DFBD9E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34F7-8742-A34D-BFEB-80C3CF99C05F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1C245-F100-49DC-A844-FEF4B7A6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2CDE-E959-B1BC-80BA-A6FBAB58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1439-6406-362D-6E19-519280DC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72B1B-9A0E-334F-9EBD-999B46076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188D-9BE1-9315-7A6E-3AB6084E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AB04-9109-FE4A-AA52-51140DEC6BA4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140EA-7CFF-5AE1-B87D-1F43E6AB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66DE-D238-6FA5-ABB1-166A5434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9BDF5-337D-B481-5088-F0963761D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C0730-E665-6E43-C61F-276C62445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4E110-E8FE-8CE1-598C-035EE30D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7BA-4512-464B-92AE-295AE3FE97F0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A58FD-7960-D8C2-88BA-B35A616D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3AD26-5DF5-3C7C-2483-673B747E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7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89FE-6AAA-F980-78D4-BE232265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0F27-BAD3-42FF-1195-52474393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C097-84B1-4A22-7959-49C53C5B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86C1-ECED-2D4F-BB95-1D73EB14AFDC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E2FFE-76C2-E688-E31D-7219593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DE47-53F0-E6DD-4070-A5441CC6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110-1719-4DE2-9D4F-EA7E7994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BEF6F-87FE-B2EE-772E-B854565A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FF5B-E48D-4DF0-786F-31C6516A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1F06-DC5C-C345-AAB1-EC8A1374F03F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9586-541A-C89B-F658-B50D6955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13E1E-8B0D-F717-0B68-0614490C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6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F41F-9FB5-B24C-C9BD-544F1740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56BD-F948-7A60-CD13-7F31C3F24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88997-44EC-7254-8B29-AA19F54A3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27D45-0CB2-F83C-8C66-CEA5756A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D994-3866-EE43-ACB1-B905509890A5}" type="datetime1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24FA2-06E1-0E95-2191-108D66D0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9210D-2D7B-C4AE-EDC2-3BED69F9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05F4-FDFF-D3EE-CA02-499DFA12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AEB0E-75D1-118D-7831-B5168226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154A4-CB1F-8B23-F37E-F4BF51405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55D9C-E0A1-701C-148B-F58272393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D23BE-20B0-E3D2-49B9-47C7AD808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0C1F1-E907-7FEA-0B71-AB5AE278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D928-4134-3849-A6ED-03B3F0CB5614}" type="datetime1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BAF8A-95FA-3BBF-79EE-18400914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97177-4B9F-2821-4640-964D4CF0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E3CE-8231-A769-B3A8-83ADDB8C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F8F78-52B9-62A3-3504-48B75759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D4B1-7DF1-6741-AB01-D7E7B6F6C437}" type="datetime1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C2CAF-10C4-0C91-B63D-F5C57399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8BE2-5F91-FBF0-D8D1-DD653BEC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DDF99-B736-F0ED-4447-EF501500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25B1-1DEC-7542-9EB8-535A1B82C5EE}" type="datetime1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050C8-9C08-A345-2A83-7E271E41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33C69-BF14-5540-925D-C1DF1F50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AE89-F1C4-162E-7D48-2163CBF7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D5B9-92FB-F50A-571E-88A94111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77164-931E-028C-4CAC-F9262A8E0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90ACA-8F52-E7BE-9CD3-2FB7142E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86AC-F1EB-DC4F-9FBD-354C81456EEE}" type="datetime1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788B6-2D85-8D63-1018-93D4602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369F4-BF45-7B61-4F38-34ECE431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9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583B-7DF5-14B4-36DE-A5B98A65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772F-F373-86E9-3028-C4A5C1DF9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071E8-A8B2-298B-9BBC-3941A7E53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8F76-E8E0-DF3D-E946-D1EC9CB0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E04-6AE6-9F47-BEEA-E00B9F5FA21C}" type="datetime1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92ACD-79BD-F81D-89F8-3B70ED5B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BA17E-AA63-B625-1DE7-16E0F5D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5732A-556A-4838-280C-7699239D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25FD2-292C-3AAB-022F-DBC763A78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3BDC4-C6BA-A483-3734-75A4698E7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DDE8E-61F3-8B48-850F-30646CBD1255}" type="datetime1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B8AA6-E6C1-5F6F-EAD4-EF14C7925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E952-531B-2102-3A24-3E6408476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7C7825-FC78-684A-ACB5-F9C16453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110.68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8.08781" TargetMode="External"/><Relationship Id="rId5" Type="http://schemas.openxmlformats.org/officeDocument/2006/relationships/hyperlink" Target="https://arxiv.org/abs/1803.03833v4" TargetMode="External"/><Relationship Id="rId4" Type="http://schemas.openxmlformats.org/officeDocument/2006/relationships/hyperlink" Target="https://arxiv.org/abs/2410.20525v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067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arxiv.org/abs/2103.038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vazirani/pubs/partitioning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cs.yale.edu/homes/vishnoi/Publications_files/OSVV08.pdf" TargetMode="Externa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ecchia.net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arxiv.org/abs/2301.089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antaresc.github.io/" TargetMode="External"/><Relationship Id="rId4" Type="http://schemas.openxmlformats.org/officeDocument/2006/relationships/hyperlink" Target="https://ertani.github.i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0671" TargetMode="External"/><Relationship Id="rId2" Type="http://schemas.openxmlformats.org/officeDocument/2006/relationships/hyperlink" Target="https://arxiv.org/abs/2103.0386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2410.20525v1" TargetMode="External"/><Relationship Id="rId4" Type="http://schemas.openxmlformats.org/officeDocument/2006/relationships/hyperlink" Target="https://arxiv.org/abs/1110.683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6.09128" TargetMode="External"/><Relationship Id="rId2" Type="http://schemas.openxmlformats.org/officeDocument/2006/relationships/hyperlink" Target="https://arxiv.org/abs/1803.03833v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yale.edu/homes/vishnoi/Publications_files/OSVV08.pdf" TargetMode="External"/><Relationship Id="rId4" Type="http://schemas.openxmlformats.org/officeDocument/2006/relationships/hyperlink" Target="https://people.eecs.berkeley.edu/~vazirani/pubs/partitioning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8.08781" TargetMode="External"/><Relationship Id="rId2" Type="http://schemas.openxmlformats.org/officeDocument/2006/relationships/hyperlink" Target="https://arxiv.org/abs/0908.13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8.1379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s://arxiv.org/abs/2306.0912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4BE662-7198-3FFA-C1B1-1674592221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458369" y="369370"/>
            <a:ext cx="10840409" cy="9597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EAC44-DBBF-9F01-DF5A-2DE604183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356" y="1122363"/>
            <a:ext cx="4572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YaleNew" panose="02000602050000020003" pitchFamily="2" charset="77"/>
              </a:rPr>
              <a:t>Submodular Hypergraph Partitioning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F72E2C1-9136-20ED-E439-E9F45990D629}"/>
              </a:ext>
            </a:extLst>
          </p:cNvPr>
          <p:cNvSpPr txBox="1">
            <a:spLocks/>
          </p:cNvSpPr>
          <p:nvPr/>
        </p:nvSpPr>
        <p:spPr>
          <a:xfrm>
            <a:off x="1524000" y="3578258"/>
            <a:ext cx="4572000" cy="1440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Gill Sans MT" panose="020B0502020104020203" pitchFamily="34" charset="77"/>
              </a:rPr>
              <a:t>Antares Chen</a:t>
            </a:r>
          </a:p>
          <a:p>
            <a:pPr algn="l"/>
            <a:r>
              <a:rPr lang="en-US" sz="2000" dirty="0">
                <a:latin typeface="Gill Sans MT" panose="020B0502020104020203" pitchFamily="34" charset="77"/>
              </a:rPr>
              <a:t>University of Chicago</a:t>
            </a:r>
          </a:p>
          <a:p>
            <a:pPr algn="l"/>
            <a:r>
              <a:rPr lang="en-US" sz="2000" dirty="0">
                <a:latin typeface="Gill Sans MT" panose="020B0502020104020203" pitchFamily="34" charset="77"/>
              </a:rPr>
              <a:t>ICALP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8A92E-7440-32EA-CE00-2EF464D59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4" b="90000" l="6439" r="92254">
                        <a14:foregroundMark x1="9658" y1="44432" x2="5533" y2="56705"/>
                        <a14:foregroundMark x1="5533" y1="56705" x2="9960" y2="68636"/>
                        <a14:foregroundMark x1="9960" y1="68636" x2="6942" y2="55909"/>
                        <a14:foregroundMark x1="6942" y1="55909" x2="6539" y2="60568"/>
                        <a14:foregroundMark x1="28370" y1="13182" x2="39336" y2="8864"/>
                        <a14:foregroundMark x1="39336" y1="8864" x2="42052" y2="11023"/>
                        <a14:foregroundMark x1="28974" y1="13182" x2="26962" y2="26136"/>
                        <a14:foregroundMark x1="26962" y1="26136" x2="25252" y2="28409"/>
                        <a14:foregroundMark x1="87123" y1="48977" x2="92455" y2="60455"/>
                        <a14:foregroundMark x1="92455" y1="60455" x2="92254" y2="73295"/>
                        <a14:foregroundMark x1="92254" y1="73295" x2="88028" y2="78977"/>
                        <a14:foregroundMark x1="29477" y1="89091" x2="40744" y2="86591"/>
                        <a14:foregroundMark x1="40744" y1="86591" x2="41046" y2="861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233" y="1572762"/>
            <a:ext cx="4193411" cy="37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6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7D3DA93-2E05-C2C2-717D-BB10172A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Example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12440B-EBFA-FA8D-F0C5-705A935B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77"/>
              </a:rPr>
              <a:t>Take an undirected graph…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287D84-813B-995F-D4F6-8522BD7CB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12" y="2404382"/>
            <a:ext cx="4367452" cy="4088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8FF64B-6DF6-6C61-B353-5482A9414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464" y="2269445"/>
            <a:ext cx="4939393" cy="835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279B6E-A2EF-98A2-ECCD-A3473F47C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598" y="3052889"/>
            <a:ext cx="5796202" cy="1593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1A1F00-F5B7-9215-CF07-348BABF2B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290" y="4725025"/>
            <a:ext cx="5447233" cy="159356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BC774B7-DAE5-6F23-0BF5-4991F9B3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CF0D-A8C5-9349-86F1-35EA07C5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D359-677C-65CF-0256-F6D49E48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Why polymatroidal cut functions?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994C-4B88-C354-E50D-C5F295DC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4684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ill Sans MT" panose="020B0502020104020203" pitchFamily="34" charset="77"/>
              </a:rPr>
              <a:t>Expressive</a:t>
            </a:r>
            <a:r>
              <a:rPr lang="en-US" dirty="0">
                <a:latin typeface="Gill Sans MT" panose="020B0502020104020203" pitchFamily="34" charset="77"/>
              </a:rPr>
              <a:t> – Captures many typically considered (hyper)graph partitioning objectives. </a:t>
            </a:r>
            <a:endParaRPr lang="en-US" b="1" dirty="0">
              <a:latin typeface="Gill Sans MT" panose="020B0502020104020203" pitchFamily="34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16DF53-4E6A-A317-2CA7-AA189DDBFECF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46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Gill Sans MT" panose="020B0502020104020203" pitchFamily="34" charset="77"/>
              </a:rPr>
              <a:t>Structured </a:t>
            </a:r>
            <a:r>
              <a:rPr lang="en-US" dirty="0">
                <a:latin typeface="Gill Sans MT" panose="020B0502020104020203" pitchFamily="34" charset="77"/>
              </a:rPr>
              <a:t>– Metric and flow techniques apply to produce fast approximation algorithms.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E748D5-1BCB-2B2E-74EE-F70C11E649C6}"/>
              </a:ext>
            </a:extLst>
          </p:cNvPr>
          <p:cNvSpPr txBox="1">
            <a:spLocks/>
          </p:cNvSpPr>
          <p:nvPr/>
        </p:nvSpPr>
        <p:spPr>
          <a:xfrm>
            <a:off x="838200" y="5032374"/>
            <a:ext cx="10515600" cy="1468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Gill Sans MT" panose="020B0502020104020203" pitchFamily="34" charset="77"/>
              </a:rPr>
              <a:t>Well-studied </a:t>
            </a:r>
            <a:r>
              <a:rPr lang="en-US" dirty="0">
                <a:latin typeface="Gill Sans MT" panose="020B0502020104020203" pitchFamily="34" charset="77"/>
              </a:rPr>
              <a:t>– Reasonable body work on this + related hypergraph partitioning models [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CKRV11</a:t>
            </a:r>
            <a:r>
              <a:rPr lang="en-US" dirty="0">
                <a:latin typeface="Gill Sans MT" panose="020B0502020104020203" pitchFamily="34" charset="77"/>
              </a:rPr>
              <a:t>] [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CL24</a:t>
            </a:r>
            <a:r>
              <a:rPr lang="en-US" dirty="0">
                <a:latin typeface="Gill Sans MT" panose="020B0502020104020203" pitchFamily="34" charset="77"/>
              </a:rPr>
              <a:t>] [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LM18</a:t>
            </a:r>
            <a:r>
              <a:rPr lang="en-US" dirty="0">
                <a:latin typeface="Gill Sans MT" panose="020B0502020104020203" pitchFamily="34" charset="77"/>
              </a:rPr>
              <a:t>] [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Yos17</a:t>
            </a:r>
            <a:r>
              <a:rPr lang="en-US" dirty="0">
                <a:latin typeface="Gill Sans MT" panose="020B0502020104020203" pitchFamily="34" charset="77"/>
              </a:rPr>
              <a:t>]</a:t>
            </a:r>
            <a:endParaRPr lang="en-US" b="1" dirty="0">
              <a:latin typeface="Gill Sans MT" panose="020B0502020104020203" pitchFamily="34" charset="77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9332B-9021-BD29-8D46-0B35184C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D3A48-6CBE-450D-BDB5-6E7F9ED2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615-B011-1A19-15D7-50677012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Ratio-cuts for submodular hypergraphs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5A00-7E6D-90A8-2DDC-49B6969C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41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ill Sans MT" panose="020B0502020104020203" pitchFamily="34" charset="77"/>
              </a:rPr>
              <a:t>Input </a:t>
            </a:r>
            <a:r>
              <a:rPr lang="en-US" sz="2800" dirty="0">
                <a:latin typeface="Gill Sans MT" panose="020B0502020104020203" pitchFamily="34" charset="77"/>
              </a:rPr>
              <a:t>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18633-0F52-9BFC-0C6C-8167FFC5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06" y="1915787"/>
            <a:ext cx="8765987" cy="70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72AF7-39E8-70A0-955F-21EFB3857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917" y="2726652"/>
            <a:ext cx="7166675" cy="6795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0E1984-C77B-6DC3-5C36-71394D16DB20}"/>
              </a:ext>
            </a:extLst>
          </p:cNvPr>
          <p:cNvSpPr txBox="1">
            <a:spLocks/>
          </p:cNvSpPr>
          <p:nvPr/>
        </p:nvSpPr>
        <p:spPr>
          <a:xfrm>
            <a:off x="838200" y="2619766"/>
            <a:ext cx="10515600" cy="79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Gill Sans MT" panose="020B0502020104020203" pitchFamily="34" charset="77"/>
              </a:rPr>
              <a:t>Output </a:t>
            </a:r>
            <a:r>
              <a:rPr lang="en-US" dirty="0">
                <a:latin typeface="Gill Sans MT" panose="020B0502020104020203" pitchFamily="34" charset="77"/>
              </a:rPr>
              <a:t>–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99514-A37A-2E8F-6631-2D67FFA1E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807" y="3547687"/>
            <a:ext cx="4813931" cy="138828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47752-B609-14F5-FFB5-801E7D78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84B5E-0DD1-09E0-1686-88BFC59AF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9EB7-D6D0-DD28-10FE-8E4149B3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Ratio-cuts for submodular hypergraphs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D9DE-C2D1-8E25-1694-9042FEB6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41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ill Sans MT" panose="020B0502020104020203" pitchFamily="34" charset="77"/>
              </a:rPr>
              <a:t>Input </a:t>
            </a:r>
            <a:r>
              <a:rPr lang="en-US" sz="2800" dirty="0">
                <a:latin typeface="Gill Sans MT" panose="020B0502020104020203" pitchFamily="34" charset="77"/>
              </a:rPr>
              <a:t>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69813-E91A-A02C-B1EB-56FA256A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06" y="1915787"/>
            <a:ext cx="8765987" cy="70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C7C13-6D77-03BD-D984-4232CB7FB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917" y="2726652"/>
            <a:ext cx="7166675" cy="6795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9F5B00-F856-EC54-A102-298243CDA0E7}"/>
              </a:ext>
            </a:extLst>
          </p:cNvPr>
          <p:cNvSpPr txBox="1">
            <a:spLocks/>
          </p:cNvSpPr>
          <p:nvPr/>
        </p:nvSpPr>
        <p:spPr>
          <a:xfrm>
            <a:off x="838200" y="2619766"/>
            <a:ext cx="10515600" cy="79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Gill Sans MT" panose="020B0502020104020203" pitchFamily="34" charset="77"/>
              </a:rPr>
              <a:t>Output </a:t>
            </a:r>
            <a:r>
              <a:rPr lang="en-US" dirty="0">
                <a:latin typeface="Gill Sans MT" panose="020B0502020104020203" pitchFamily="34" charset="77"/>
              </a:rPr>
              <a:t>–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AB9F5-31E6-A703-7DAA-723469AFD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807" y="3547687"/>
            <a:ext cx="4813931" cy="13882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4BDEA-B05E-5F83-CE16-E0A96CEE1FA9}"/>
              </a:ext>
            </a:extLst>
          </p:cNvPr>
          <p:cNvSpPr/>
          <p:nvPr/>
        </p:nvSpPr>
        <p:spPr>
          <a:xfrm>
            <a:off x="295835" y="365125"/>
            <a:ext cx="11564471" cy="304103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673203-473D-FAEE-E216-A1A608D0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286FF-4092-86AA-4286-626CD84A4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42770">
            <a:off x="6288238" y="1902790"/>
            <a:ext cx="4312275" cy="19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9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B1617-6EC9-B600-D57C-93C6ED8D5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98B9-01D8-62A5-FA83-2E01E56E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Ratio-cuts for submodular hypergraphs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B98D-9EE9-BB94-457E-3B0E8B97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41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ill Sans MT" panose="020B0502020104020203" pitchFamily="34" charset="77"/>
              </a:rPr>
              <a:t>Input </a:t>
            </a:r>
            <a:r>
              <a:rPr lang="en-US" sz="2800" dirty="0">
                <a:latin typeface="Gill Sans MT" panose="020B0502020104020203" pitchFamily="34" charset="77"/>
              </a:rPr>
              <a:t>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C88A4-D46B-3674-C34B-C20E3E394DC6}"/>
              </a:ext>
            </a:extLst>
          </p:cNvPr>
          <p:cNvSpPr txBox="1"/>
          <p:nvPr/>
        </p:nvSpPr>
        <p:spPr>
          <a:xfrm>
            <a:off x="838200" y="5107880"/>
            <a:ext cx="10515600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Gill Sans MT" panose="020B0502020104020203" pitchFamily="34" charset="77"/>
              </a:rPr>
              <a:t>Goal</a:t>
            </a:r>
            <a:r>
              <a:rPr lang="en-US" sz="2800" dirty="0">
                <a:latin typeface="Gill Sans MT" panose="020B0502020104020203" pitchFamily="34" charset="77"/>
              </a:rPr>
              <a:t> – Find </a:t>
            </a:r>
            <a:r>
              <a:rPr lang="en-US" sz="2800" i="1" dirty="0">
                <a:solidFill>
                  <a:srgbClr val="C00000"/>
                </a:solidFill>
                <a:latin typeface="Gill Sans MT" panose="020B0502020104020203" pitchFamily="34" charset="77"/>
              </a:rPr>
              <a:t>fast algorithms</a:t>
            </a:r>
            <a:r>
              <a:rPr lang="en-US" sz="2800" dirty="0">
                <a:latin typeface="Gill Sans MT" panose="020B0502020104020203" pitchFamily="34" charset="77"/>
              </a:rPr>
              <a:t> which output </a:t>
            </a:r>
            <a:r>
              <a:rPr lang="en-US" sz="2800" i="1" dirty="0">
                <a:solidFill>
                  <a:srgbClr val="C00000"/>
                </a:solidFill>
                <a:latin typeface="Gill Sans MT" panose="020B0502020104020203" pitchFamily="34" charset="77"/>
              </a:rPr>
              <a:t>polylogarithmic approximations</a:t>
            </a:r>
            <a:r>
              <a:rPr lang="en-US" sz="2800" dirty="0">
                <a:latin typeface="Gill Sans MT" panose="020B0502020104020203" pitchFamily="34" charset="77"/>
              </a:rPr>
              <a:t> to </a:t>
            </a:r>
            <a:r>
              <a:rPr lang="en-US" sz="2800" i="1" dirty="0">
                <a:solidFill>
                  <a:srgbClr val="C00000"/>
                </a:solidFill>
                <a:latin typeface="Gill Sans MT" panose="020B0502020104020203" pitchFamily="34" charset="77"/>
              </a:rPr>
              <a:t>minimum ratio cut</a:t>
            </a:r>
            <a:r>
              <a:rPr lang="en-US" sz="2800" dirty="0">
                <a:latin typeface="Gill Sans MT" panose="020B0502020104020203" pitchFamily="34" charset="77"/>
              </a:rPr>
              <a:t>.</a:t>
            </a:r>
            <a:endParaRPr lang="en-US" sz="2800" b="1" dirty="0">
              <a:latin typeface="Gill Sans MT" panose="020B0502020104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9A25C-7843-276F-4320-138380A3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06" y="1915787"/>
            <a:ext cx="8765987" cy="703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F735D-50EB-CFB1-BFB9-365AE7FF8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917" y="2726652"/>
            <a:ext cx="7166675" cy="6795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633A73-27D3-B2B2-92E7-5BD98557DCC7}"/>
              </a:ext>
            </a:extLst>
          </p:cNvPr>
          <p:cNvSpPr txBox="1">
            <a:spLocks/>
          </p:cNvSpPr>
          <p:nvPr/>
        </p:nvSpPr>
        <p:spPr>
          <a:xfrm>
            <a:off x="838200" y="2619766"/>
            <a:ext cx="10515600" cy="794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latin typeface="Gill Sans MT" panose="020B0502020104020203" pitchFamily="34" charset="77"/>
              </a:rPr>
              <a:t>Output </a:t>
            </a:r>
            <a:r>
              <a:rPr lang="en-US" dirty="0">
                <a:latin typeface="Gill Sans MT" panose="020B0502020104020203" pitchFamily="34" charset="77"/>
              </a:rPr>
              <a:t>–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68E78-6D93-C60E-5A62-B55A6AC90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807" y="3547687"/>
            <a:ext cx="4813931" cy="138828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8D3F3-D9B6-D2A0-4CBD-82771CCE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7935-FD77-AA76-AAD1-9EEBB161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What do we mean by fast?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3F362-94FB-6156-40A6-12215993F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Gill Sans MT" panose="020B0502020104020203" pitchFamily="34" charset="77"/>
                  </a:rPr>
                  <a:t>Allowed to use at most </a:t>
                </a:r>
                <a:r>
                  <a:rPr lang="en-US" i="1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polylogarithmic number</a:t>
                </a:r>
                <a:r>
                  <a:rPr lang="en-US" dirty="0">
                    <a:latin typeface="Gill Sans MT" panose="020B0502020104020203" pitchFamily="34" charset="77"/>
                  </a:rPr>
                  <a:t> of </a:t>
                </a:r>
                <a:r>
                  <a:rPr lang="en-US" i="1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single-commodity flows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dirty="0">
                    <a:latin typeface="Gill Sans MT" panose="020B0502020104020203" pitchFamily="34" charset="77"/>
                  </a:rPr>
                  <a:t>when dealing with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i="1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simple cut functions</a:t>
                </a:r>
                <a:endParaRPr lang="en-US" i="1" dirty="0">
                  <a:latin typeface="Gill Sans MT" panose="020B0502020104020203" pitchFamily="34" charset="7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Gill Sans MT" panose="020B0502020104020203" pitchFamily="34" charset="77"/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  <a:latin typeface="Gill Sans MT" panose="020B0502020104020203" pitchFamily="34" charset="77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CKL+22</a:t>
                </a:r>
                <a:r>
                  <a:rPr lang="en-US" sz="2400" dirty="0">
                    <a:latin typeface="Gill Sans MT" panose="020B0502020104020203" pitchFamily="34" charset="77"/>
                  </a:rPr>
                  <a:t>] computes exact maximum flow in </a:t>
                </a:r>
                <a14:m>
                  <m:oMath xmlns:m="http://schemas.openxmlformats.org/officeDocument/2006/math">
                    <m:r>
                      <a:rPr lang="en-US" sz="24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  <m:d>
                              <m:dPr>
                                <m:ctrlPr>
                                  <a:rPr lang="en-US" sz="24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400" kern="100" dirty="0">
                    <a:latin typeface="Aptos" panose="020B0004020202020204" pitchFamily="34" charset="0"/>
                    <a:cs typeface="Times New Roman" panose="02020603050405020304" pitchFamily="18" charset="0"/>
                  </a:rPr>
                  <a:t> time</a:t>
                </a:r>
                <a:endParaRPr lang="en-US" sz="2400" dirty="0">
                  <a:latin typeface="Gill Sans MT" panose="020B0502020104020203" pitchFamily="34" charset="7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Gill Sans MT" panose="020B0502020104020203" pitchFamily="34" charset="77"/>
                  </a:rPr>
                  <a:t>Subsequent downstream algorithms run in </a:t>
                </a:r>
                <a:r>
                  <a:rPr lang="en-US" sz="2400" i="1" dirty="0">
                    <a:latin typeface="Gill Sans MT" panose="020B0502020104020203" pitchFamily="34" charset="77"/>
                  </a:rPr>
                  <a:t>almost-linear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Gill Sans MT" panose="020B0502020104020203" pitchFamily="34" charset="77"/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  <a:latin typeface="Gill Sans MT" panose="020B0502020104020203" pitchFamily="34" charset="77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AKM+21</a:t>
                </a:r>
                <a:r>
                  <a:rPr lang="en-US" sz="2400" dirty="0">
                    <a:latin typeface="Gill Sans MT" panose="020B0502020104020203" pitchFamily="34" charset="77"/>
                  </a:rPr>
                  <a:t>] for generic polymatroidal cut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3F362-94FB-6156-40A6-12215993F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5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9FE6-D590-1934-1726-00E616B4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8E9843-E739-0EDA-218E-7F3B604504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YaleNew" panose="02000602050000020003" pitchFamily="2" charset="77"/>
                  </a:rPr>
                  <a:t>Sparsest cut has a fast </a:t>
                </a:r>
                <a14:m>
                  <m:oMath xmlns:m="http://schemas.openxmlformats.org/officeDocument/2006/math">
                    <m:r>
                      <a:rPr lang="en-US" sz="40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YaleNew" panose="02000602050000020003" pitchFamily="2" charset="77"/>
                  </a:rPr>
                  <a:t>-</a:t>
                </a:r>
                <a:r>
                  <a:rPr lang="en-US" dirty="0" err="1">
                    <a:latin typeface="YaleNew" panose="02000602050000020003" pitchFamily="2" charset="77"/>
                  </a:rPr>
                  <a:t>approx</a:t>
                </a:r>
                <a:endParaRPr lang="en-US" dirty="0">
                  <a:latin typeface="YaleNew" panose="02000602050000020003" pitchFamily="2" charset="77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8E9843-E739-0EDA-218E-7F3B60450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98EB3-0FDE-D502-D681-C2464A2DF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Gill Sans MT" panose="020B0502020104020203" pitchFamily="34" charset="77"/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KRV06</a:t>
                </a:r>
                <a:r>
                  <a:rPr lang="en-US" dirty="0">
                    <a:latin typeface="Gill Sans MT" panose="020B0502020104020203" pitchFamily="34" charset="77"/>
                  </a:rPr>
                  <a:t>] – There exists an algorithm which outputs an </a:t>
                </a:r>
                <a14:m>
                  <m:oMath xmlns:m="http://schemas.openxmlformats.org/officeDocument/2006/math">
                    <m:r>
                      <a:rPr lang="en-US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kern="100" dirty="0">
                    <a:effectLst/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</a:rPr>
                  <a:t>-approximation using at most </a:t>
                </a:r>
                <a14:m>
                  <m:oMath xmlns:m="http://schemas.openxmlformats.org/officeDocument/2006/math">
                    <m:r>
                      <a:rPr lang="en-US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kern="100" dirty="0">
                    <a:effectLst/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</a:rPr>
                  <a:t> single-commodity flows</a:t>
                </a:r>
                <a:r>
                  <a:rPr lang="en-US" dirty="0">
                    <a:latin typeface="Gill Sans MT" panose="020B0502020104020203" pitchFamily="34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98EB3-0FDE-D502-D681-C2464A2DF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  <a:blipFill>
                <a:blip r:embed="rId4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F43120-9486-FC36-44C4-3EBAC8DE9E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63937"/>
                <a:ext cx="10515600" cy="1603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kern="100" dirty="0"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kern="100" dirty="0">
                    <a:solidFill>
                      <a:srgbClr val="C00000"/>
                    </a:solidFill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OSVV08</a:t>
                </a:r>
                <a:r>
                  <a:rPr lang="en-US" kern="100" dirty="0"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</a:rPr>
                  <a:t>] </a:t>
                </a:r>
                <a:r>
                  <a:rPr lang="en-US" dirty="0">
                    <a:latin typeface="Gill Sans MT" panose="020B0502020104020203" pitchFamily="34" charset="77"/>
                  </a:rPr>
                  <a:t>–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Gill Sans MT" panose="020B0502020104020203" pitchFamily="34" charset="77"/>
                  </a:rPr>
                  <a:t>-approximation using </a:t>
                </a:r>
                <a14:m>
                  <m:oMath xmlns:m="http://schemas.openxmlformats.org/officeDocument/2006/math">
                    <m:r>
                      <a:rPr lang="en-US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kern="100" dirty="0">
                    <a:effectLst/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</a:rPr>
                  <a:t>flows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US" dirty="0"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F43120-9486-FC36-44C4-3EBAC8DE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63937"/>
                <a:ext cx="10515600" cy="1603375"/>
              </a:xfrm>
              <a:prstGeom prst="rect">
                <a:avLst/>
              </a:prstGeom>
              <a:blipFill>
                <a:blip r:embed="rId6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FBC8C-37C4-071D-1285-7716C6A0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AE10-F228-DAFF-D0E2-AC317C5B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Results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8CE25-FA90-93A9-9859-3CC442E83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Gill Sans MT" panose="020B0502020104020203" pitchFamily="34" charset="77"/>
                  </a:rPr>
                  <a:t>[C, </a:t>
                </a:r>
                <a:r>
                  <a:rPr lang="en-US" dirty="0" err="1">
                    <a:latin typeface="Gill Sans MT" panose="020B0502020104020203" pitchFamily="34" charset="77"/>
                  </a:rPr>
                  <a:t>Orecchia</a:t>
                </a:r>
                <a:r>
                  <a:rPr lang="en-US" dirty="0">
                    <a:latin typeface="Gill Sans MT" panose="020B0502020104020203" pitchFamily="34" charset="77"/>
                  </a:rPr>
                  <a:t>, Tani] There exists a randomized algorithm which outputs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-approximation</a:t>
                </a:r>
                <a:r>
                  <a:rPr lang="en-US" dirty="0">
                    <a:latin typeface="Gill Sans MT" panose="020B0502020104020203" pitchFamily="34" charset="77"/>
                  </a:rPr>
                  <a:t> to minimum ratio cut, i.e. 	         </a:t>
                </a:r>
                <a:r>
                  <a:rPr lang="en-US" dirty="0" err="1">
                    <a:latin typeface="Gill Sans MT" panose="020B0502020104020203" pitchFamily="34" charset="77"/>
                  </a:rPr>
                  <a:t>s.t.</a:t>
                </a:r>
                <a:r>
                  <a:rPr lang="en-US" dirty="0">
                    <a:latin typeface="Gill Sans MT" panose="020B0502020104020203" pitchFamily="34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8CE25-FA90-93A9-9859-3CC442E83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03375"/>
              </a:xfrm>
              <a:blipFill>
                <a:blip r:embed="rId3"/>
                <a:stretch>
                  <a:fillRect l="-120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26914A7-B2B6-FEC9-E395-B962CA255C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89500"/>
                <a:ext cx="10515600" cy="1709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“Symmetric”</a:t>
                </a:r>
                <a:r>
                  <a:rPr lang="en-US" sz="2400" dirty="0">
                    <a:latin typeface="Gill Sans MT" panose="020B0502020104020203" pitchFamily="34" charset="77"/>
                  </a:rPr>
                  <a:t> requires at most </a:t>
                </a:r>
                <a14:m>
                  <m:oMath xmlns:m="http://schemas.openxmlformats.org/officeDocument/2006/math">
                    <m:r>
                      <a:rPr lang="en-US" sz="2400" i="1" kern="10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kern="1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Gill Sans MT" panose="020B0502020104020203" pitchFamily="34" charset="77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submodular function minimization</a:t>
                </a:r>
                <a:r>
                  <a:rPr lang="en-US" sz="2400" dirty="0">
                    <a:latin typeface="Gill Sans MT" panose="020B0502020104020203" pitchFamily="34" charset="77"/>
                  </a:rPr>
                  <a:t> solves.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“Asymmetric”</a:t>
                </a:r>
                <a:r>
                  <a:rPr lang="en-US" sz="2400" dirty="0">
                    <a:latin typeface="Gill Sans MT" panose="020B0502020104020203" pitchFamily="34" charset="77"/>
                  </a:rPr>
                  <a:t> requires at most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Gill Sans MT" panose="020B0502020104020203" pitchFamily="34" charset="77"/>
                  </a:rPr>
                  <a:t> solves.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26914A7-B2B6-FEC9-E395-B962CA25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89500"/>
                <a:ext cx="10515600" cy="1709008"/>
              </a:xfrm>
              <a:prstGeom prst="rect">
                <a:avLst/>
              </a:prstGeom>
              <a:blipFill>
                <a:blip r:embed="rId4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E2D575F-3E47-1EC1-F4BC-610E791018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283"/>
          <a:stretch/>
        </p:blipFill>
        <p:spPr>
          <a:xfrm>
            <a:off x="8672425" y="2538370"/>
            <a:ext cx="1236452" cy="59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FA54A-9F4C-4889-A529-532EADB7D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695100"/>
            <a:ext cx="7772400" cy="7907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BA09E-B7B2-BEAF-D5FA-682A4857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F47A-ECE8-0E8F-03C3-0155012B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Algorithm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B1E1-2A49-DB0B-33B6-208EE9CF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63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77"/>
              </a:rPr>
              <a:t>Let’s focus on sparsest cut…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D1A2A-CF02-37EC-26C8-311D2A34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2D7D6-2B63-F51C-E8E4-580BC4E5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161" y="518254"/>
            <a:ext cx="3892550" cy="1756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23229-4646-135E-DB13-671539181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93" y="2639487"/>
            <a:ext cx="7403892" cy="1698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B37CC-53B2-AF8F-EB6E-791A7D7BD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30" y="4615310"/>
            <a:ext cx="9400082" cy="14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088A5-C079-8E9E-07C6-48AAF5191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810DF5-E75E-ACAB-1092-64CB0FB899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665" y="2696019"/>
            <a:ext cx="6454457" cy="3382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A84BD-9A34-C634-8173-D5FD27EC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Algorithm sketch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8AD8-2EA9-85D0-92D7-3795B8C4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A0E0E-97CB-AF5F-E163-7471BDA09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61282"/>
            <a:ext cx="9654013" cy="1135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0AD635-F51F-6E7A-A19A-CBE62E4D10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8897" y="3008484"/>
            <a:ext cx="6114284" cy="3362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A7E377-DEC2-B2F1-244A-AA04F315FE60}"/>
              </a:ext>
            </a:extLst>
          </p:cNvPr>
          <p:cNvSpPr/>
          <p:nvPr/>
        </p:nvSpPr>
        <p:spPr>
          <a:xfrm>
            <a:off x="8055394" y="5129442"/>
            <a:ext cx="381408" cy="317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05C3BD-11F2-441A-4D90-3A3680B8D826}"/>
              </a:ext>
            </a:extLst>
          </p:cNvPr>
          <p:cNvSpPr/>
          <p:nvPr/>
        </p:nvSpPr>
        <p:spPr>
          <a:xfrm>
            <a:off x="914400" y="1910230"/>
            <a:ext cx="1065498" cy="6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912126-FDCA-83B5-90FD-10A307A6A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890" y="5010831"/>
            <a:ext cx="1401007" cy="5550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D9181F-12F4-DD31-76C4-CED54B968644}"/>
              </a:ext>
            </a:extLst>
          </p:cNvPr>
          <p:cNvSpPr/>
          <p:nvPr/>
        </p:nvSpPr>
        <p:spPr>
          <a:xfrm>
            <a:off x="4905955" y="5716988"/>
            <a:ext cx="477078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ED9-4B82-4B47-7CC9-52619AF4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Joint work with…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FD2E-38BB-D09B-C30A-54657648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8" y="6057493"/>
            <a:ext cx="1678171" cy="43538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>
                <a:solidFill>
                  <a:srgbClr val="C00000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arXiv:2301.08920</a:t>
            </a:r>
            <a:endParaRPr lang="en-US" sz="1600" dirty="0">
              <a:solidFill>
                <a:srgbClr val="C00000"/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5BB84-38E4-D721-9AAD-2BA27190A849}"/>
              </a:ext>
            </a:extLst>
          </p:cNvPr>
          <p:cNvSpPr txBox="1"/>
          <p:nvPr/>
        </p:nvSpPr>
        <p:spPr>
          <a:xfrm>
            <a:off x="6080052" y="4070737"/>
            <a:ext cx="5257800" cy="142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Lorenzo </a:t>
            </a:r>
            <a:r>
              <a:rPr lang="en-US" sz="2400" dirty="0" err="1">
                <a:latin typeface="Gill Sans MT" panose="020B0502020104020203" pitchFamily="34" charset="77"/>
              </a:rPr>
              <a:t>Orecchia</a:t>
            </a:r>
            <a:endParaRPr lang="en-US" sz="2400" dirty="0">
              <a:latin typeface="Gill Sans MT" panose="020B0502020104020203" pitchFamily="34" charset="77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77"/>
              </a:rPr>
              <a:t>University of Chicago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77"/>
              </a:rPr>
              <a:t>Computer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51928-A24B-5B4C-E873-13B10628BE46}"/>
              </a:ext>
            </a:extLst>
          </p:cNvPr>
          <p:cNvSpPr txBox="1"/>
          <p:nvPr/>
        </p:nvSpPr>
        <p:spPr>
          <a:xfrm>
            <a:off x="838200" y="4070737"/>
            <a:ext cx="5257800" cy="142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Erasmo Tani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77"/>
              </a:rPr>
              <a:t>Sapienza Università di Roma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77"/>
              </a:rPr>
              <a:t>Computer Science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553504-2519-060E-AFDB-2C6CE8BBCCBF}"/>
              </a:ext>
            </a:extLst>
          </p:cNvPr>
          <p:cNvSpPr txBox="1">
            <a:spLocks/>
          </p:cNvSpPr>
          <p:nvPr/>
        </p:nvSpPr>
        <p:spPr>
          <a:xfrm>
            <a:off x="7742275" y="6057493"/>
            <a:ext cx="1933353" cy="43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alpha val="35037"/>
                  </a:schemeClr>
                </a:solidFill>
              </a:rPr>
              <a:t>[</a:t>
            </a:r>
            <a:r>
              <a:rPr lang="en-US" sz="1600" dirty="0">
                <a:solidFill>
                  <a:srgbClr val="C00000">
                    <a:alpha val="35037"/>
                  </a:srgb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</a:t>
            </a:r>
            <a:r>
              <a:rPr lang="en-US" sz="1600" dirty="0">
                <a:solidFill>
                  <a:schemeClr val="tx1">
                    <a:alpha val="35037"/>
                  </a:schemeClr>
                </a:solidFill>
              </a:rPr>
              <a:t>]  [</a:t>
            </a:r>
            <a:r>
              <a:rPr lang="en-US" sz="1600" dirty="0">
                <a:solidFill>
                  <a:srgbClr val="C00000">
                    <a:alpha val="35037"/>
                  </a:srgb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r>
              <a:rPr lang="en-US" sz="1600" dirty="0">
                <a:solidFill>
                  <a:schemeClr val="tx1">
                    <a:alpha val="35037"/>
                  </a:schemeClr>
                </a:solidFill>
              </a:rPr>
              <a:t>]  [</a:t>
            </a:r>
            <a:r>
              <a:rPr lang="en-US" sz="1600" dirty="0">
                <a:solidFill>
                  <a:srgbClr val="C00000">
                    <a:alpha val="35037"/>
                  </a:srgb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</a:t>
            </a:r>
            <a:r>
              <a:rPr lang="en-US" sz="1600" dirty="0">
                <a:solidFill>
                  <a:schemeClr val="tx1">
                    <a:alpha val="35037"/>
                  </a:schemeClr>
                </a:solidFill>
              </a:rPr>
              <a:t>]</a:t>
            </a:r>
          </a:p>
        </p:txBody>
      </p:sp>
      <p:pic>
        <p:nvPicPr>
          <p:cNvPr id="1026" name="Picture 2" descr="Erasmo Tani | Computer Science">
            <a:extLst>
              <a:ext uri="{FF2B5EF4-FFF2-40B4-BE49-F238E27FC236}">
                <a16:creationId xmlns:a16="http://schemas.microsoft.com/office/drawing/2014/main" id="{FD614C56-F7D0-5154-5838-E86F70D1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35" y="1838969"/>
            <a:ext cx="2241731" cy="22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renzo Orecchia – Department of Computer Science">
            <a:extLst>
              <a:ext uri="{FF2B5EF4-FFF2-40B4-BE49-F238E27FC236}">
                <a16:creationId xmlns:a16="http://schemas.microsoft.com/office/drawing/2014/main" id="{4F083B83-8969-794B-D167-AAD3EFE4A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99" y="1838969"/>
            <a:ext cx="2231768" cy="22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0D20E-FEEA-B5B8-A62D-F3D890E0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12E4-9F93-1357-923E-F880A4A7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CCE8-4F19-70AA-3552-3572B9F6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Algorithm sketch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CBE13-A94A-D293-718B-8EF6DDCA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08" y="1340793"/>
            <a:ext cx="3903584" cy="14896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A7F8-4A55-4AEE-0168-BF9B4CE8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A06283-6837-21FB-0A0B-81DE4B5BE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30" y="3270709"/>
            <a:ext cx="3977021" cy="2836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4056D1-7098-1725-A7BF-C3A692E8A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261" y="3270712"/>
            <a:ext cx="4233539" cy="2928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580278-41F6-37C0-5EA6-B3A45A9926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70" t="9115" r="7907" b="9881"/>
          <a:stretch/>
        </p:blipFill>
        <p:spPr>
          <a:xfrm>
            <a:off x="2511237" y="1828798"/>
            <a:ext cx="1469025" cy="1364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8400C7-0935-1476-7A00-CB7949D13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84971">
            <a:off x="5346937" y="3842491"/>
            <a:ext cx="174625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2A8DC-3EEE-6758-DC30-822BC034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2A6546-EF7E-0682-50EC-26436CCB85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434" y="1544804"/>
            <a:ext cx="7190500" cy="376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3AACF-65EC-2685-AB3A-A3CD2308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Algorithm sketch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E0C13-8236-44A5-295F-AE57E83F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83"/>
            <a:ext cx="10515600" cy="5510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77"/>
              </a:rPr>
              <a:t>To approximate sparsest cut, need to find a </a:t>
            </a:r>
            <a:r>
              <a:rPr lang="en-US" i="1" dirty="0">
                <a:solidFill>
                  <a:srgbClr val="C00000"/>
                </a:solidFill>
                <a:latin typeface="Gill Sans MT" panose="020B0502020104020203" pitchFamily="34" charset="77"/>
              </a:rPr>
              <a:t>good</a:t>
            </a:r>
            <a:r>
              <a:rPr lang="en-US" dirty="0">
                <a:latin typeface="Gill Sans MT" panose="020B0502020104020203" pitchFamily="34" charset="77"/>
              </a:rPr>
              <a:t> global lower bound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151C1-7FF2-D2C4-C94A-1C06F8CB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D8902A-8AE6-AF6A-32DB-7511BEDE2C9D}"/>
              </a:ext>
            </a:extLst>
          </p:cNvPr>
          <p:cNvSpPr/>
          <p:nvPr/>
        </p:nvSpPr>
        <p:spPr>
          <a:xfrm>
            <a:off x="8063345" y="5129442"/>
            <a:ext cx="381408" cy="317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29188-E0CA-6C1B-D98B-225D3BC59B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b="5824"/>
          <a:stretch/>
        </p:blipFill>
        <p:spPr>
          <a:xfrm>
            <a:off x="2426840" y="1544805"/>
            <a:ext cx="7103036" cy="4173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7112FF-7B9B-2B61-0BBD-136150F9140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3244" y="1914853"/>
            <a:ext cx="6389541" cy="3532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726D5A-F745-C978-AE7A-36E5AD21641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0744" y="1920976"/>
            <a:ext cx="7481057" cy="3704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A9BE4B-68E7-9AE3-6EC5-6A063053FBD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57710" y="1879561"/>
            <a:ext cx="7284859" cy="37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E2FAB-81C4-4AE4-F5AA-EAC50F365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8F90-37AC-301A-B68D-450BBE69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Algorithm sketch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05A43-BE46-34E6-7DB0-EE54ED3F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83"/>
            <a:ext cx="10515600" cy="5510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77"/>
              </a:rPr>
              <a:t>This is the 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</a:rPr>
              <a:t>cut-matching game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C83C1-A008-E8CC-7756-B7B9E09A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2E7CB-E2CA-F739-7313-EA17D51C5893}"/>
              </a:ext>
            </a:extLst>
          </p:cNvPr>
          <p:cNvSpPr/>
          <p:nvPr/>
        </p:nvSpPr>
        <p:spPr>
          <a:xfrm>
            <a:off x="8063345" y="5129442"/>
            <a:ext cx="381408" cy="317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D0E546-CF0A-3395-BFA2-E05E6EDE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244" y="1914853"/>
            <a:ext cx="6389541" cy="3532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0961C1-8F9A-6EAE-B1F0-8625FCD6C2D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744" y="1920976"/>
            <a:ext cx="7481057" cy="3704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58AD7-3534-F24C-C95D-41AACCF88F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7710" y="1879561"/>
            <a:ext cx="7284859" cy="37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4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CF8CB-8BA3-31FE-BD01-C30C6831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40AB-5E88-EEF4-F8AA-C0EA52F6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FED3B-6819-BC18-7CA4-7D0980F5F5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7982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dirty="0">
                    <a:latin typeface="Gill Sans MT" panose="020B0502020104020203" pitchFamily="34" charset="77"/>
                  </a:rPr>
                  <a:t>Fast algorithms for hypergraph partitioning </a:t>
                </a:r>
                <a:r>
                  <a:rPr lang="en-US" sz="2200" dirty="0">
                    <a:latin typeface="Gill Sans MT" panose="020B0502020104020203" pitchFamily="34" charset="77"/>
                  </a:rPr>
                  <a:t>– give fast </a:t>
                </a:r>
                <a14:m>
                  <m:oMath xmlns:m="http://schemas.openxmlformats.org/officeDocument/2006/math">
                    <m:r>
                      <a:rPr lang="en-US" sz="22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Gill Sans MT" panose="020B0502020104020203" pitchFamily="34" charset="77"/>
                  </a:rPr>
                  <a:t>-approximation by generalizing the cut-matching game; covers undirected / directed (hyper)graph partitioning.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FED3B-6819-BC18-7CA4-7D0980F5F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7982"/>
                <a:ext cx="10515600" cy="1325563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5727FAE-0A9A-6DFC-A027-459696D096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310839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dirty="0">
                    <a:latin typeface="Gill Sans MT" panose="020B0502020104020203" pitchFamily="34" charset="77"/>
                  </a:rPr>
                  <a:t>Open question </a:t>
                </a:r>
                <a:r>
                  <a:rPr lang="en-US" sz="2200" dirty="0">
                    <a:latin typeface="Gill Sans MT" panose="020B0502020104020203" pitchFamily="34" charset="77"/>
                  </a:rPr>
                  <a:t>– Can you find a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>
                    <a:latin typeface="Gill Sans MT" panose="020B0502020104020203" pitchFamily="34" charset="77"/>
                  </a:rPr>
                  <a:t>-approximation for minimum ratio cut over polymatroidal cut functions using at most polylog </a:t>
                </a:r>
                <a:r>
                  <a:rPr lang="en-US" sz="2200" dirty="0" err="1">
                    <a:latin typeface="Gill Sans MT" panose="020B0502020104020203" pitchFamily="34" charset="77"/>
                  </a:rPr>
                  <a:t>maxflows</a:t>
                </a:r>
                <a:r>
                  <a:rPr lang="en-US" sz="2200" dirty="0">
                    <a:latin typeface="Gill Sans MT" panose="020B0502020104020203" pitchFamily="34" charset="77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5727FAE-0A9A-6DFC-A027-459696D0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10839"/>
                <a:ext cx="10515600" cy="1325563"/>
              </a:xfrm>
              <a:prstGeom prst="rect">
                <a:avLst/>
              </a:prstGeom>
              <a:blipFill>
                <a:blip r:embed="rId4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FCF639-D4A0-09C2-4516-90FEEF8A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A7B66-2B70-8F77-F5D8-250DFDA2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925C-3903-1DA9-6293-0C4A8957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Flip it on its head…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D3D1-424A-6523-9FA2-8BE92054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Gill Sans MT" panose="020B0502020104020203" pitchFamily="34" charset="77"/>
              </a:rPr>
              <a:t>Analytic versions of combinatorial primitives </a:t>
            </a:r>
            <a:r>
              <a:rPr lang="en-US" dirty="0">
                <a:latin typeface="Gill Sans MT" panose="020B0502020104020203" pitchFamily="34" charset="77"/>
              </a:rPr>
              <a:t>– Give a 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</a:rPr>
              <a:t>continuous representation</a:t>
            </a:r>
            <a:r>
              <a:rPr lang="en-US" dirty="0">
                <a:latin typeface="Gill Sans MT" panose="020B0502020104020203" pitchFamily="34" charset="77"/>
              </a:rPr>
              <a:t> of the 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</a:rPr>
              <a:t>cut-matching game</a:t>
            </a:r>
            <a:r>
              <a:rPr lang="en-US" dirty="0">
                <a:latin typeface="Gill Sans MT" panose="020B0502020104020203" pitchFamily="34" charset="77"/>
              </a:rPr>
              <a:t> so that we can talk about 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</a:rPr>
              <a:t>“geometric” phenomena</a:t>
            </a:r>
            <a:r>
              <a:rPr lang="en-US" dirty="0">
                <a:latin typeface="Gill Sans MT" panose="020B0502020104020203" pitchFamily="34" charset="77"/>
              </a:rPr>
              <a:t> driving the method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77"/>
              </a:rPr>
              <a:t>Is your interpretation of the method’s “geometry” correct?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77"/>
              </a:rPr>
              <a:t>Try generalizing the techniques…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77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DD39F-0612-5962-76BC-33CFDBDE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F88C0-6869-7358-053E-FA24DEBFC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B858-1CA5-4742-5ED7-7552B5F9E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356" y="1122363"/>
            <a:ext cx="4572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YaleNew" panose="02000602050000020003" pitchFamily="2" charset="77"/>
              </a:rPr>
              <a:t>Thank you!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68D09F-1F29-C306-5A30-2FF3DBF38968}"/>
              </a:ext>
            </a:extLst>
          </p:cNvPr>
          <p:cNvSpPr txBox="1">
            <a:spLocks/>
          </p:cNvSpPr>
          <p:nvPr/>
        </p:nvSpPr>
        <p:spPr>
          <a:xfrm>
            <a:off x="1524000" y="3578258"/>
            <a:ext cx="4572000" cy="105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Gill Sans MT" panose="020B0502020104020203" pitchFamily="34" charset="77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223C4-4905-76AF-C406-2D87DCEBF8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458369" y="369370"/>
            <a:ext cx="10840409" cy="959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C4CD3-FCF1-4107-E617-482151C13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64" b="90000" l="6439" r="92254">
                        <a14:foregroundMark x1="9658" y1="44432" x2="5533" y2="56705"/>
                        <a14:foregroundMark x1="5533" y1="56705" x2="9960" y2="68636"/>
                        <a14:foregroundMark x1="9960" y1="68636" x2="6942" y2="55909"/>
                        <a14:foregroundMark x1="6942" y1="55909" x2="6539" y2="60568"/>
                        <a14:foregroundMark x1="28370" y1="13182" x2="39336" y2="8864"/>
                        <a14:foregroundMark x1="39336" y1="8864" x2="42052" y2="11023"/>
                        <a14:foregroundMark x1="28974" y1="13182" x2="26962" y2="26136"/>
                        <a14:foregroundMark x1="26962" y1="26136" x2="25252" y2="28409"/>
                        <a14:foregroundMark x1="87123" y1="48977" x2="92455" y2="60455"/>
                        <a14:foregroundMark x1="92455" y1="60455" x2="92254" y2="73295"/>
                        <a14:foregroundMark x1="92254" y1="73295" x2="88028" y2="78977"/>
                        <a14:foregroundMark x1="29477" y1="89091" x2="40744" y2="86591"/>
                        <a14:foregroundMark x1="40744" y1="86591" x2="41046" y2="861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233" y="1572762"/>
            <a:ext cx="4193411" cy="37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42AE-834D-8686-2E7A-83E627D9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5789-69DE-6B92-5D7E-FD84D89B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923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800" dirty="0">
                <a:latin typeface="Gill Sans MT" panose="020B0502020104020203" pitchFamily="34" charset="77"/>
              </a:rPr>
              <a:t>[</a:t>
            </a:r>
            <a:r>
              <a:rPr lang="en-US" sz="1800" dirty="0">
                <a:solidFill>
                  <a:srgbClr val="C00000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AKM+21</a:t>
            </a:r>
            <a:r>
              <a:rPr lang="en-US" sz="1800" dirty="0">
                <a:latin typeface="Gill Sans MT" panose="020B0502020104020203" pitchFamily="34" charset="77"/>
              </a:rPr>
              <a:t>] Axiotis, K., </a:t>
            </a:r>
            <a:r>
              <a:rPr lang="en-US" sz="1800" dirty="0" err="1">
                <a:latin typeface="Gill Sans MT" panose="020B0502020104020203" pitchFamily="34" charset="77"/>
              </a:rPr>
              <a:t>Karczmarz</a:t>
            </a:r>
            <a:r>
              <a:rPr lang="en-US" sz="1800" dirty="0">
                <a:latin typeface="Gill Sans MT" panose="020B0502020104020203" pitchFamily="34" charset="77"/>
              </a:rPr>
              <a:t>, A., Mukherjee, A., Sankowski, P., &amp; Vladu, A. (202). Decomposable submodular function minimization via maximum flow. In </a:t>
            </a:r>
            <a:r>
              <a:rPr lang="en-US" sz="1800" i="1" dirty="0">
                <a:latin typeface="Gill Sans MT" panose="020B0502020104020203" pitchFamily="34" charset="77"/>
              </a:rPr>
              <a:t>International Conference on Machine Learning</a:t>
            </a:r>
            <a:r>
              <a:rPr lang="en-US" sz="1800" dirty="0">
                <a:latin typeface="Gill Sans MT" panose="020B0502020104020203" pitchFamily="34" charset="77"/>
              </a:rPr>
              <a:t> (pp. 446-456). PMLR.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>
                <a:latin typeface="Gill Sans MT" panose="020B0502020104020203" pitchFamily="34" charset="77"/>
              </a:rPr>
              <a:t>[</a:t>
            </a:r>
            <a:r>
              <a:rPr lang="en-US" sz="1800" dirty="0">
                <a:solidFill>
                  <a:srgbClr val="C00000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CKL+22</a:t>
            </a:r>
            <a:r>
              <a:rPr lang="en-US" sz="1800" dirty="0">
                <a:latin typeface="Gill Sans MT" panose="020B0502020104020203" pitchFamily="34" charset="77"/>
              </a:rPr>
              <a:t>]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Chen, L., Kyng, R., Liu, Y., Peng, R., Probst Gutenberg, M., &amp; Sachdeva, S. (2025). Maximum flow and minimum-cost flow in almost-linear time.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Journal of the ACM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,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72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(3), 1-103.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>
                <a:latin typeface="Gill Sans MT" panose="020B0502020104020203" pitchFamily="34" charset="77"/>
              </a:rPr>
              <a:t>[</a:t>
            </a:r>
            <a:r>
              <a:rPr lang="en-US" sz="1800" dirty="0">
                <a:solidFill>
                  <a:srgbClr val="C00000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CKRV11</a:t>
            </a:r>
            <a:r>
              <a:rPr lang="en-US" sz="1800" dirty="0">
                <a:latin typeface="Gill Sans MT" panose="020B0502020104020203" pitchFamily="34" charset="77"/>
              </a:rPr>
              <a:t>]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Chekuri, C., Kannan, S., Raja, A., &amp; Viswanath, P. (2012). Multicommodity flows and cuts in polymatroidal networks. In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Proceedings of the 3rd Innovations in Theoretical Computer Science Conference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 (pp. 399-408).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>
                <a:latin typeface="Gill Sans MT" panose="020B0502020104020203" pitchFamily="34" charset="77"/>
              </a:rPr>
              <a:t>[</a:t>
            </a:r>
            <a:r>
              <a:rPr lang="en-US" sz="1800" dirty="0">
                <a:solidFill>
                  <a:srgbClr val="C00000"/>
                </a:solidFill>
                <a:latin typeface="Gill Sans MT" panose="020B050202010402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CL24</a:t>
            </a:r>
            <a:r>
              <a:rPr lang="en-US" sz="1800" dirty="0">
                <a:latin typeface="Gill Sans MT" panose="020B0502020104020203" pitchFamily="34" charset="77"/>
              </a:rPr>
              <a:t>]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Chekuri, C., &amp; Louis, A. (2024). On Sparsest Cut and Conductance in Directed Polymatroidal Networks. </a:t>
            </a:r>
            <a:r>
              <a:rPr lang="en-US" sz="1800" b="0" i="1" dirty="0" err="1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arXiv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 preprint arXiv:2410.20525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.</a:t>
            </a:r>
            <a:endParaRPr lang="en-US" sz="1800" dirty="0">
              <a:latin typeface="Gill Sans MT" panose="020B0502020104020203" pitchFamily="34" charset="77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1800" dirty="0">
              <a:latin typeface="Gill Sans MT" panose="020B0502020104020203" pitchFamily="34" charset="77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1800" dirty="0">
              <a:latin typeface="Gill Sans MT" panose="020B0502020104020203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9735D-D87A-0263-55C8-A9ECEFD2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1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3AC3F-B34C-EE8F-2E88-01B38BCB4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F01F-9125-9714-09FD-DAAABDCC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0CA5F-04BE-3926-6F63-00E35CDD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Gill Sans MT" panose="020B0502020104020203" pitchFamily="34" charset="77"/>
              </a:rPr>
              <a:t>[</a:t>
            </a:r>
            <a:r>
              <a:rPr lang="en-US" sz="1800" dirty="0">
                <a:solidFill>
                  <a:srgbClr val="C00000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LM18</a:t>
            </a:r>
            <a:r>
              <a:rPr lang="en-US" sz="1800" dirty="0">
                <a:latin typeface="Gill Sans MT" panose="020B0502020104020203" pitchFamily="34" charset="77"/>
              </a:rPr>
              <a:t>]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 Li, P., &amp; Milenkovic, O. (2018). Submodular hypergraphs: p-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laplacians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cheeger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 inequalities and spectral clustering. In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International Conference on Machine Learning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 (pp. 3014-3023). PMLR.</a:t>
            </a:r>
            <a:endParaRPr lang="en-US" sz="1800" dirty="0">
              <a:latin typeface="Gill Sans MT" panose="020B0502020104020203" pitchFamily="34" charset="77"/>
              <a:ea typeface="Cambria Math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Gill Sans MT" panose="020B0502020104020203" pitchFamily="34" charset="77"/>
                <a:ea typeface="Cambria Math" panose="02040503050406030204" pitchFamily="18" charset="0"/>
              </a:rPr>
              <a:t>[</a:t>
            </a:r>
            <a:r>
              <a:rPr lang="en-US" sz="1800" dirty="0">
                <a:solidFill>
                  <a:srgbClr val="C00000"/>
                </a:solidFill>
                <a:latin typeface="Gill Sans MT" panose="020B0502020104020203" pitchFamily="34" charset="77"/>
                <a:ea typeface="Cambria Math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LTW24</a:t>
            </a:r>
            <a:r>
              <a:rPr lang="en-US" sz="1800" dirty="0">
                <a:latin typeface="Gill Sans MT" panose="020B0502020104020203" pitchFamily="34" charset="77"/>
                <a:ea typeface="Cambria Math" panose="02040503050406030204" pitchFamily="18" charset="0"/>
              </a:rPr>
              <a:t>]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Lau, L. C., Tung, K. C., &amp; Wang, R. (2024). Fast algorithms for directed graph partitioning using flows and reweighted eigenvalues. In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Proceedings of the 2024 Annual ACM-SIAM Symposium on Discrete Algorithms (SODA)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 (pp. 591-624). Society for Industrial and Applied Mathematics.</a:t>
            </a:r>
            <a:endParaRPr lang="en-US" sz="1800" dirty="0">
              <a:latin typeface="Gill Sans MT" panose="020B0502020104020203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Gill Sans MT" panose="020B0502020104020203" pitchFamily="34" charset="77"/>
              </a:rPr>
              <a:t>[</a:t>
            </a:r>
            <a:r>
              <a:rPr lang="en-US" sz="1800" dirty="0">
                <a:solidFill>
                  <a:srgbClr val="C00000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KRV06</a:t>
            </a:r>
            <a:r>
              <a:rPr lang="en-US" sz="1800" dirty="0">
                <a:latin typeface="Gill Sans MT" panose="020B0502020104020203" pitchFamily="34" charset="77"/>
              </a:rPr>
              <a:t>]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Khandekar, R., Rao, S., &amp; Vazirani, U. (2009). Graph partitioning using single commodity flows.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Journal of the ACM (JACM)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,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56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(4), 1-15.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kern="100" dirty="0">
                <a:latin typeface="Gill Sans MT" panose="020B05020201040202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[</a:t>
            </a:r>
            <a:r>
              <a:rPr lang="en-US" sz="1800" kern="100" dirty="0">
                <a:solidFill>
                  <a:srgbClr val="C00000"/>
                </a:solidFill>
                <a:latin typeface="Gill Sans MT" panose="020B0502020104020203" pitchFamily="34" charset="77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OSVV08</a:t>
            </a:r>
            <a:r>
              <a:rPr lang="en-US" sz="1800" kern="100" dirty="0">
                <a:latin typeface="Gill Sans MT" panose="020B05020201040202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Orecchia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, L., Schulman, L. J., Vazirani, U. V., &amp;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Vishnoi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, N. K. (2008, May). On partitioning graphs via single commodity flows. In 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Proceedings of the fortieth annual ACM symposium on Theory of computing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Gill Sans MT" panose="020B0502020104020203" pitchFamily="34" charset="77"/>
              </a:rPr>
              <a:t> (pp. 461-470).</a:t>
            </a:r>
            <a:endParaRPr lang="en-US" sz="1800" dirty="0">
              <a:latin typeface="Gill Sans MT" panose="020B0502020104020203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4F367-042C-6FD9-8D25-B3F86153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9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BD80E-CC74-0E1B-755F-23AC0082C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FDDE-BCCC-0FD5-F6E6-436ED41C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6C4B5A-5164-185D-AB69-7EA689A41E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Gill Sans MT" panose="020B0502020104020203" pitchFamily="34" charset="77"/>
                  </a:rPr>
                  <a:t>[</a:t>
                </a:r>
                <a:r>
                  <a:rPr lang="en-US" sz="1800" dirty="0">
                    <a:solidFill>
                      <a:srgbClr val="C00000"/>
                    </a:solidFill>
                    <a:latin typeface="Gill Sans MT" panose="020B0502020104020203" pitchFamily="34" charset="77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She09</a:t>
                </a:r>
                <a:r>
                  <a:rPr lang="en-US" sz="1800" dirty="0">
                    <a:latin typeface="Gill Sans MT" panose="020B0502020104020203" pitchFamily="34" charset="77"/>
                  </a:rPr>
                  <a:t>] </a:t>
                </a:r>
                <a:r>
                  <a:rPr lang="en-US" sz="1800" b="0" i="0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Sherman, J. (2009, October). Breaking the multicommodity flow barrier for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-approximations to sparsest cut. In </a:t>
                </a:r>
                <a:r>
                  <a:rPr lang="en-US" sz="1800" b="0" i="1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2009 50th Annual IEEE Symposium on Foundations of Computer Science</a:t>
                </a:r>
                <a:r>
                  <a:rPr lang="en-US" sz="1800" b="0" i="0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 (pp. 363-372). IEEE.</a:t>
                </a:r>
                <a:endParaRPr lang="en-US" sz="1800" dirty="0">
                  <a:latin typeface="Gill Sans MT" panose="020B0502020104020203" pitchFamily="34" charset="77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Gill Sans MT" panose="020B0502020104020203" pitchFamily="34" charset="77"/>
                  </a:rPr>
                  <a:t>[</a:t>
                </a:r>
                <a:r>
                  <a:rPr lang="en-US" sz="1800" dirty="0">
                    <a:solidFill>
                      <a:srgbClr val="C00000"/>
                    </a:solidFill>
                    <a:latin typeface="Gill Sans MT" panose="020B0502020104020203" pitchFamily="34" charset="77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Yos17</a:t>
                </a:r>
                <a:r>
                  <a:rPr lang="en-US" sz="1800" dirty="0">
                    <a:latin typeface="Gill Sans MT" panose="020B0502020104020203" pitchFamily="34" charset="77"/>
                  </a:rPr>
                  <a:t>] </a:t>
                </a:r>
                <a:r>
                  <a:rPr lang="en-US" sz="1800" b="0" i="0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Yoshida, Y. (2019). </a:t>
                </a:r>
                <a:r>
                  <a:rPr lang="en-US" sz="1800" b="0" i="0" dirty="0" err="1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Cheeger</a:t>
                </a:r>
                <a:r>
                  <a:rPr lang="en-US" sz="1800" b="0" i="0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 inequalities for submodular transformations. In </a:t>
                </a:r>
                <a:r>
                  <a:rPr lang="en-US" sz="1800" b="0" i="1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Proceedings of the Thirtieth Annual ACM-SIAM Symposium on Discrete Algorithms</a:t>
                </a:r>
                <a:r>
                  <a:rPr lang="en-US" sz="1800" b="0" i="0" dirty="0">
                    <a:solidFill>
                      <a:srgbClr val="222222"/>
                    </a:solidFill>
                    <a:effectLst/>
                    <a:latin typeface="Gill Sans MT" panose="020B0502020104020203" pitchFamily="34" charset="77"/>
                  </a:rPr>
                  <a:t> (pp. 2582-2601). Society for Industrial and Applied Mathematics.</a:t>
                </a:r>
                <a:endParaRPr lang="en-US" sz="1800" dirty="0"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6C4B5A-5164-185D-AB69-7EA689A41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4"/>
                <a:stretch>
                  <a:fillRect l="-603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B9D0-E3E6-1D15-A604-687813F6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6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DCAA9-CAD9-294A-D423-658D22D5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E234-4598-576E-73F2-223075CA7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356" y="1122363"/>
            <a:ext cx="4572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YaleNew" panose="02000602050000020003" pitchFamily="2" charset="77"/>
              </a:rPr>
              <a:t>Secret Stash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F336A3-2065-E5A2-260E-6AB1D95C322A}"/>
              </a:ext>
            </a:extLst>
          </p:cNvPr>
          <p:cNvSpPr txBox="1">
            <a:spLocks/>
          </p:cNvSpPr>
          <p:nvPr/>
        </p:nvSpPr>
        <p:spPr>
          <a:xfrm>
            <a:off x="1524000" y="3578258"/>
            <a:ext cx="4572000" cy="105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Gill Sans MT" panose="020B0502020104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60426-1AB1-8904-1422-D714E661BB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5458369" y="369370"/>
            <a:ext cx="10840409" cy="959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2E62F-103D-7C62-90E9-3574F9D39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64" b="90000" l="6439" r="92254">
                        <a14:foregroundMark x1="9658" y1="44432" x2="5533" y2="56705"/>
                        <a14:foregroundMark x1="5533" y1="56705" x2="9960" y2="68636"/>
                        <a14:foregroundMark x1="9960" y1="68636" x2="6942" y2="55909"/>
                        <a14:foregroundMark x1="6942" y1="55909" x2="6539" y2="60568"/>
                        <a14:foregroundMark x1="28370" y1="13182" x2="39336" y2="8864"/>
                        <a14:foregroundMark x1="39336" y1="8864" x2="42052" y2="11023"/>
                        <a14:foregroundMark x1="28974" y1="13182" x2="26962" y2="26136"/>
                        <a14:foregroundMark x1="26962" y1="26136" x2="25252" y2="28409"/>
                        <a14:foregroundMark x1="87123" y1="48977" x2="92455" y2="60455"/>
                        <a14:foregroundMark x1="92455" y1="60455" x2="92254" y2="73295"/>
                        <a14:foregroundMark x1="92254" y1="73295" x2="88028" y2="78977"/>
                        <a14:foregroundMark x1="29477" y1="89091" x2="40744" y2="86591"/>
                        <a14:foregroundMark x1="40744" y1="86591" x2="41046" y2="861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233" y="1572762"/>
            <a:ext cx="4193411" cy="37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5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B596-EC58-95CF-F88E-48AFBCC3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What’s this talk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F2FE-12C7-7E55-1F5E-11BA20F0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77"/>
              </a:rPr>
              <a:t>Hypergraph partitioning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77"/>
              </a:rPr>
              <a:t>Well, mostly…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ill Sans MT" panose="020B0502020104020203" pitchFamily="34" charset="77"/>
              </a:rPr>
              <a:t>Maybe some thoughts on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5C41C-D808-1EC3-F725-D0A437EB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A0D7-728C-BEBE-49F7-5EA1C3C3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Submodular hypergraphs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3B6D26-B250-280C-0CAF-6F18EF025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64" y="1690688"/>
            <a:ext cx="11377083" cy="1792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D826D2-1BA4-DE64-0FBD-77CE64A20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82968"/>
            <a:ext cx="5646351" cy="748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491F7A-621F-0388-80B9-29D0A0582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28" y="4206680"/>
            <a:ext cx="10247022" cy="86078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3A4E78F-B1C3-9F5B-E501-99F10E11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83946B-3B00-C08D-B87D-549FE2A4DA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YaleNew" panose="02000602050000020003" pitchFamily="2" charset="77"/>
                  </a:rPr>
                  <a:t>But sparsest cut has a fast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0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>
                    <a:latin typeface="YaleNew" panose="02000602050000020003" pitchFamily="2" charset="77"/>
                  </a:rPr>
                  <a:t>-</a:t>
                </a:r>
                <a:r>
                  <a:rPr lang="en-US" dirty="0" err="1">
                    <a:latin typeface="YaleNew" panose="02000602050000020003" pitchFamily="2" charset="77"/>
                  </a:rPr>
                  <a:t>approx</a:t>
                </a:r>
                <a:r>
                  <a:rPr lang="en-US" dirty="0">
                    <a:latin typeface="YaleNew" panose="02000602050000020003" pitchFamily="2" charset="77"/>
                  </a:rPr>
                  <a:t>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83946B-3B00-C08D-B87D-549FE2A4D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r="-724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2A6EC-D71A-0310-F8A0-0FA088ECBA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Gill Sans MT" panose="020B0502020104020203" pitchFamily="34" charset="77"/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She09</a:t>
                </a:r>
                <a:r>
                  <a:rPr lang="en-US" dirty="0">
                    <a:latin typeface="Gill Sans MT" panose="020B0502020104020203" pitchFamily="34" charset="77"/>
                  </a:rPr>
                  <a:t>] – Gives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>
                    <a:latin typeface="Gill Sans MT" panose="020B0502020104020203" pitchFamily="34" charset="77"/>
                  </a:rPr>
                  <a:t> using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Gill Sans MT" panose="020B0502020104020203" pitchFamily="34" charset="77"/>
                    <a:ea typeface="Cambria Math" panose="02040503050406030204" pitchFamily="18" charset="0"/>
                  </a:rPr>
                  <a:t> flows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Gill Sans MT" panose="020B0502020104020203" pitchFamily="34" charset="77"/>
                    <a:ea typeface="Cambria Math" panose="02040503050406030204" pitchFamily="18" charset="0"/>
                  </a:rPr>
                  <a:t>[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  <a:ea typeface="Cambria Math" panose="02040503050406030204" pitchFamily="18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LTW24</a:t>
                </a:r>
                <a:r>
                  <a:rPr lang="en-US" dirty="0">
                    <a:latin typeface="Gill Sans MT" panose="020B0502020104020203" pitchFamily="34" charset="77"/>
                    <a:ea typeface="Cambria Math" panose="02040503050406030204" pitchFamily="18" charset="0"/>
                  </a:rPr>
                  <a:t>] </a:t>
                </a:r>
                <a:r>
                  <a:rPr lang="en-US" dirty="0">
                    <a:latin typeface="Gill Sans MT" panose="020B0502020104020203" pitchFamily="34" charset="77"/>
                  </a:rPr>
                  <a:t>– Extension to directed graph partitioning and limited families of hypergraph partitioning problems.</a:t>
                </a:r>
                <a:endParaRPr lang="en-US" dirty="0">
                  <a:latin typeface="Gill Sans MT" panose="020B0502020104020203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2A6EC-D71A-0310-F8A0-0FA088ECB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 l="-1206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617F1-6AD2-9322-D945-353193BD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E87D-257F-0DC4-4AFA-159C68A9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Results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D47CD-4CFA-6992-12D5-7F478F50F5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Gill Sans MT" panose="020B0502020104020203" pitchFamily="34" charset="77"/>
                  </a:rPr>
                  <a:t>[C, </a:t>
                </a:r>
                <a:r>
                  <a:rPr lang="en-US" dirty="0" err="1">
                    <a:latin typeface="Gill Sans MT" panose="020B0502020104020203" pitchFamily="34" charset="77"/>
                  </a:rPr>
                  <a:t>Orecchia</a:t>
                </a:r>
                <a:r>
                  <a:rPr lang="en-US" dirty="0">
                    <a:latin typeface="Gill Sans MT" panose="020B0502020104020203" pitchFamily="34" charset="77"/>
                  </a:rPr>
                  <a:t>, Tani] There exists a randomized algorithm which returns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-approximation for minimum ratio cut in 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polynomial time</a:t>
                </a:r>
                <a:r>
                  <a:rPr lang="en-US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Algorithm rounds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𝓁</m:t>
                        </m:r>
                      </m:e>
                      <m:sub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kern="100" dirty="0">
                    <a:effectLst/>
                    <a:latin typeface="Gill Sans MT" panose="020B0502020104020203" pitchFamily="34" charset="77"/>
                    <a:ea typeface="Aptos" panose="020B0004020202020204" pitchFamily="34" charset="0"/>
                    <a:cs typeface="Times New Roman" panose="02020603050405020304" pitchFamily="18" charset="0"/>
                  </a:rPr>
                  <a:t>-metric relaxation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D47CD-4CFA-6992-12D5-7F478F50F5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22352-4085-CC5C-83E6-98ED040F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90032-56C0-3D0C-648A-0E380175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464607"/>
            <a:ext cx="7772400" cy="1712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61BC-085A-4825-B922-923137BDB5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804"/>
          <a:stretch/>
        </p:blipFill>
        <p:spPr>
          <a:xfrm>
            <a:off x="8720485" y="3352962"/>
            <a:ext cx="2017085" cy="13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B687-7629-CF28-0BE8-FB523387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Now… an open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4316-AC1D-EB39-053F-51E232E02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Gill Sans MT" panose="020B0502020104020203" pitchFamily="34" charset="77"/>
                  </a:rPr>
                  <a:t>Can you find 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-approximation</a:t>
                </a:r>
                <a:r>
                  <a:rPr lang="en-US" dirty="0">
                    <a:latin typeface="Gill Sans MT" panose="020B0502020104020203" pitchFamily="34" charset="77"/>
                  </a:rPr>
                  <a:t> for minimum ratio cut over 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polymatroidal cut functions</a:t>
                </a:r>
                <a:r>
                  <a:rPr lang="en-US" dirty="0">
                    <a:latin typeface="Gill Sans MT" panose="020B0502020104020203" pitchFamily="34" charset="77"/>
                  </a:rPr>
                  <a:t> using a 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poly-logarithmic </a:t>
                </a:r>
                <a:r>
                  <a:rPr lang="en-US" dirty="0">
                    <a:latin typeface="Gill Sans MT" panose="020B0502020104020203" pitchFamily="34" charset="77"/>
                  </a:rPr>
                  <a:t>number of</a:t>
                </a:r>
                <a:r>
                  <a:rPr lang="en-US" dirty="0">
                    <a:solidFill>
                      <a:srgbClr val="C00000"/>
                    </a:solidFill>
                    <a:latin typeface="Gill Sans MT" panose="020B0502020104020203" pitchFamily="34" charset="77"/>
                  </a:rPr>
                  <a:t> single-commodity flows</a:t>
                </a:r>
                <a:r>
                  <a:rPr lang="en-US" dirty="0">
                    <a:latin typeface="Gill Sans MT" panose="020B0502020104020203" pitchFamily="34" charset="77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Gill Sans MT" panose="020B0502020104020203" pitchFamily="34" charset="77"/>
                  </a:rPr>
                  <a:t>Might require new solvers for submodular function minimization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Gill Sans MT" panose="020B0502020104020203" pitchFamily="34" charset="77"/>
                  </a:rPr>
                  <a:t>Interesting versions even if looking at just sparsest cut…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4316-AC1D-EB39-053F-51E232E02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DCC3-CE56-5007-C7AA-38AD6123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A1DA-AA75-BC43-0D8E-D2AE608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DB8A3-5101-F6B3-60D7-317CFB3234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7982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dirty="0">
                    <a:latin typeface="Gill Sans MT" panose="020B0502020104020203" pitchFamily="34" charset="77"/>
                  </a:rPr>
                  <a:t>Fast algorithms for hypergraph partitioning </a:t>
                </a:r>
                <a:r>
                  <a:rPr lang="en-US" sz="2200" dirty="0">
                    <a:latin typeface="Gill Sans MT" panose="020B0502020104020203" pitchFamily="34" charset="77"/>
                  </a:rPr>
                  <a:t>– give fast </a:t>
                </a:r>
                <a14:m>
                  <m:oMath xmlns:m="http://schemas.openxmlformats.org/officeDocument/2006/math">
                    <m:r>
                      <a:rPr lang="en-US" sz="22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Gill Sans MT" panose="020B0502020104020203" pitchFamily="34" charset="77"/>
                  </a:rPr>
                  <a:t>-approximation by generalizing the cut-matching game; covers undirected / directed (hyper)graph partitioning.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DB8A3-5101-F6B3-60D7-317CFB323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7982"/>
                <a:ext cx="10515600" cy="1325563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8C0783-D89F-FCA7-5F24-F390B9F865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310839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dirty="0">
                    <a:latin typeface="Gill Sans MT" panose="020B0502020104020203" pitchFamily="34" charset="77"/>
                  </a:rPr>
                  <a:t>An “SDP” relaxation </a:t>
                </a:r>
                <a:r>
                  <a:rPr lang="en-US" sz="2200" dirty="0">
                    <a:latin typeface="Gill Sans MT" panose="020B0502020104020203" pitchFamily="34" charset="77"/>
                  </a:rPr>
                  <a:t>– we give an SDP relaxation for minimum ratio cut and show that it can be rounded to 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>
                    <a:latin typeface="Gill Sans MT" panose="020B0502020104020203" pitchFamily="34" charset="77"/>
                  </a:rPr>
                  <a:t>-approximation in polytime.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28C0783-D89F-FCA7-5F24-F390B9F86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10839"/>
                <a:ext cx="10515600" cy="1325563"/>
              </a:xfrm>
              <a:prstGeom prst="rect">
                <a:avLst/>
              </a:prstGeom>
              <a:blipFill>
                <a:blip r:embed="rId4"/>
                <a:stretch>
                  <a:fillRect l="-724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1D8D41-463C-1648-B277-302810E4A6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83696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200" b="1" dirty="0">
                    <a:latin typeface="Gill Sans MT" panose="020B0502020104020203" pitchFamily="34" charset="77"/>
                  </a:rPr>
                  <a:t>Open question </a:t>
                </a:r>
                <a:r>
                  <a:rPr lang="en-US" sz="2200" dirty="0">
                    <a:latin typeface="Gill Sans MT" panose="020B0502020104020203" pitchFamily="34" charset="77"/>
                  </a:rPr>
                  <a:t>– faster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200" dirty="0">
                    <a:latin typeface="Gill Sans MT" panose="020B0502020104020203" pitchFamily="34" charset="77"/>
                  </a:rPr>
                  <a:t>-approximation may require new solvers for submodular function minimization.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200" dirty="0"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1D8D41-463C-1648-B277-302810E4A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3696"/>
                <a:ext cx="10515600" cy="1325563"/>
              </a:xfrm>
              <a:prstGeom prst="rect">
                <a:avLst/>
              </a:prstGeom>
              <a:blipFill>
                <a:blip r:embed="rId5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79FAF7-B4F4-A351-4E36-C7BAF109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021B-5CEA-6C92-C47D-E4946DE0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Hypergraphs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5C7F39-2CC0-250B-814D-BC5D04E7F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77"/>
              </a:rPr>
              <a:t>Are set systems…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059E-C915-BA4A-262A-25A61F62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07B42-3E83-9441-45C6-0DEB1228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221" y="2503480"/>
            <a:ext cx="5284076" cy="3789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C4F36-408C-D5A3-64BA-846514E96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468" y="1870057"/>
            <a:ext cx="3792264" cy="25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E0626-8971-8538-3FD5-2A5D807A7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CC9FED-0A9E-26C7-1139-6AF3D654BF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678" y="2255047"/>
            <a:ext cx="7772400" cy="3950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F3110-67F5-816F-7818-300E500CF2D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948" y="1726400"/>
            <a:ext cx="7772400" cy="425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4DB9B-75DF-E9FF-8776-2D78261A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Hypergraph partitioning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DAE76-7007-9499-41B6-5C46E66C2E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994" y="1677527"/>
            <a:ext cx="6968140" cy="346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667F8-BA75-E28C-B043-4B0513B5B24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5933" y="2041108"/>
            <a:ext cx="5901656" cy="290926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BBCC4D5-686A-1C96-9467-77164EEC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F68C57-7FD7-BA2B-06E5-9E0CC084BD0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1336" y="1680713"/>
            <a:ext cx="8843483" cy="45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3377-E62E-5419-0EC4-06969D90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But hyperedges can be cut in multiple 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9E25D-7A8D-C120-9EE2-DC55CF2D5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5362831"/>
            <a:ext cx="10515599" cy="8141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MT" panose="020B0502020104020203" pitchFamily="34" charset="77"/>
              </a:rPr>
              <a:t>Need to quantitatively distinguish different cuts of a hyperedge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4CE5C-4E27-EA58-8830-DB48E646C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4" y="1749635"/>
            <a:ext cx="10154467" cy="36131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D7CB1-45A4-B7ED-14A4-99DD7E37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9137-FB86-12A0-95AF-1D5EEB224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01E4-1300-BC39-DA58-80BF003E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But hyperedges can be cut in multiple ways…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1B75-82C6-E52C-C857-A400B43AD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5362831"/>
            <a:ext cx="10515599" cy="81413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Gill Sans MT" panose="020B0502020104020203" pitchFamily="34" charset="77"/>
              </a:rPr>
              <a:t>Equip each hyperedge          with a </a:t>
            </a:r>
            <a:r>
              <a:rPr lang="en-US" dirty="0">
                <a:solidFill>
                  <a:srgbClr val="C00000"/>
                </a:solidFill>
                <a:latin typeface="Gill Sans MT" panose="020B0502020104020203" pitchFamily="34" charset="77"/>
              </a:rPr>
              <a:t>cut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88113-4971-FF16-83D1-7CCF0E14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64" y="1749635"/>
            <a:ext cx="10154467" cy="36131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2D357-CE8F-E2C2-7C8C-F4BCB98C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98158-33DD-1521-C2C4-EEA0F5EC0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951" y="5583932"/>
            <a:ext cx="869590" cy="415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B65D8D-3B75-5F46-8A2B-AD9762C3E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546" y="5456925"/>
            <a:ext cx="2002659" cy="60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0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1185-F673-96C5-97E3-0EB809B96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D067-D9EC-E71A-17C4-5E033F80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Polymatroidal cut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3E445-B54F-35B6-E3B9-9BDAD1C9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0" y="1678331"/>
            <a:ext cx="10996397" cy="2729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5A796A-8493-9182-246A-3D6F9D26E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65" y="4222592"/>
            <a:ext cx="1012910" cy="589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D9223-923A-315E-9BD4-D1319B00D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4897211"/>
            <a:ext cx="6905625" cy="564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87F52-307B-AF67-7D9F-29BF54D04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25" y="5499791"/>
            <a:ext cx="3736975" cy="65421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F60F6-11BE-F475-70B7-D7A2049C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402A4-CC5F-1619-6349-4EFADE528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237A-3B1F-A80C-C421-2E46BE9D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Polymatroidal cut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BD2D5-2F96-7CFD-F3D8-1AB78124A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68380" y="1678331"/>
            <a:ext cx="10996397" cy="2729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67904-067F-44BB-511E-1609A52DF5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68265" y="4222592"/>
            <a:ext cx="1012910" cy="589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B5824-E630-AF9C-E3B6-E8397013EB5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9650" y="4897211"/>
            <a:ext cx="6905625" cy="564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3672D4-4731-486E-7F37-C2BA474EF0D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962025" y="5499791"/>
            <a:ext cx="3736975" cy="654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4A618-8019-577C-F4D4-D4C43558A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525" y="3006180"/>
            <a:ext cx="4352925" cy="1669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2F0D7-4F13-38F9-904A-906D59A08D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74278">
            <a:off x="4161951" y="1589140"/>
            <a:ext cx="2251077" cy="914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754A6-0712-3CC0-853A-668E6F7D67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8632">
            <a:off x="9277468" y="5429725"/>
            <a:ext cx="2549525" cy="659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56770D-BC89-4BE1-3034-9D8992BE4A41}"/>
              </a:ext>
            </a:extLst>
          </p:cNvPr>
          <p:cNvSpPr/>
          <p:nvPr/>
        </p:nvSpPr>
        <p:spPr>
          <a:xfrm>
            <a:off x="502024" y="365125"/>
            <a:ext cx="6858000" cy="10333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709CD0-668A-9088-29E3-5350B431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7825-FC78-684A-ACB5-F9C16453866F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DA35D8-9C9C-7452-8B6D-0F1C2059370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429" t="7152" r="3685" b="5389"/>
          <a:stretch/>
        </p:blipFill>
        <p:spPr>
          <a:xfrm>
            <a:off x="6302354" y="2924310"/>
            <a:ext cx="4682358" cy="19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2054</Words>
  <Application>Microsoft Macintosh PowerPoint</Application>
  <PresentationFormat>Widescreen</PresentationFormat>
  <Paragraphs>224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Cambria Math</vt:lpstr>
      <vt:lpstr>Gill Sans MT</vt:lpstr>
      <vt:lpstr>Open Sans</vt:lpstr>
      <vt:lpstr>YaleNew</vt:lpstr>
      <vt:lpstr>Office Theme</vt:lpstr>
      <vt:lpstr>Submodular Hypergraph Partitioning</vt:lpstr>
      <vt:lpstr>Joint work with… </vt:lpstr>
      <vt:lpstr>What’s this talk about?</vt:lpstr>
      <vt:lpstr>Hypergraphs</vt:lpstr>
      <vt:lpstr>Hypergraph partitioning</vt:lpstr>
      <vt:lpstr>But hyperedges can be cut in multiple ways…</vt:lpstr>
      <vt:lpstr>But hyperedges can be cut in multiple ways…</vt:lpstr>
      <vt:lpstr>Polymatroidal cut functions</vt:lpstr>
      <vt:lpstr>Polymatroidal cut functions</vt:lpstr>
      <vt:lpstr>Example</vt:lpstr>
      <vt:lpstr>Why polymatroidal cut functions?</vt:lpstr>
      <vt:lpstr>Ratio-cuts for submodular hypergraphs</vt:lpstr>
      <vt:lpstr>Ratio-cuts for submodular hypergraphs</vt:lpstr>
      <vt:lpstr>Ratio-cuts for submodular hypergraphs</vt:lpstr>
      <vt:lpstr>What do we mean by fast?</vt:lpstr>
      <vt:lpstr>Sparsest cut has a fast O(log⁡n )-approx</vt:lpstr>
      <vt:lpstr>Results I</vt:lpstr>
      <vt:lpstr>Algorithm sketch</vt:lpstr>
      <vt:lpstr>Algorithm sketch</vt:lpstr>
      <vt:lpstr>Algorithm sketch</vt:lpstr>
      <vt:lpstr>Algorithm sketch</vt:lpstr>
      <vt:lpstr>Algorithm sketch</vt:lpstr>
      <vt:lpstr>Conclusion</vt:lpstr>
      <vt:lpstr>Flip it on its head… </vt:lpstr>
      <vt:lpstr>Thank you!</vt:lpstr>
      <vt:lpstr>References</vt:lpstr>
      <vt:lpstr>References</vt:lpstr>
      <vt:lpstr>References</vt:lpstr>
      <vt:lpstr>Secret Stash</vt:lpstr>
      <vt:lpstr>Submodular hypergraphs</vt:lpstr>
      <vt:lpstr>But sparsest cut has a fast O(√(log⁡n )  )-approx!</vt:lpstr>
      <vt:lpstr>Results II</vt:lpstr>
      <vt:lpstr>Now… an open question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Antares Chen</dc:creator>
  <cp:lastModifiedBy>Antares Chen</cp:lastModifiedBy>
  <cp:revision>9</cp:revision>
  <dcterms:created xsi:type="dcterms:W3CDTF">2025-07-07T01:40:19Z</dcterms:created>
  <dcterms:modified xsi:type="dcterms:W3CDTF">2025-07-08T20:33:55Z</dcterms:modified>
</cp:coreProperties>
</file>